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Montserrat SemiBold"/>
      <p:regular r:id="rId45"/>
      <p:bold r:id="rId46"/>
      <p:italic r:id="rId47"/>
      <p:boldItalic r:id="rId48"/>
    </p:embeddedFont>
    <p:embeddedFont>
      <p:font typeface="Montserrat"/>
      <p:regular r:id="rId49"/>
      <p:bold r:id="rId50"/>
      <p:italic r:id="rId51"/>
      <p:boldItalic r:id="rId52"/>
    </p:embeddedFont>
    <p:embeddedFont>
      <p:font typeface="Helvetica Neue"/>
      <p:regular r:id="rId53"/>
      <p:bold r:id="rId54"/>
      <p:italic r:id="rId55"/>
      <p:boldItalic r:id="rId56"/>
    </p:embeddedFont>
    <p:embeddedFont>
      <p:font typeface="Barlow"/>
      <p:regular r:id="rId57"/>
      <p:bold r:id="rId58"/>
      <p:italic r:id="rId59"/>
      <p:boldItalic r:id="rId60"/>
    </p:embeddedFont>
    <p:embeddedFont>
      <p:font typeface="Open Sans Light"/>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AFF3F1-B727-4963-9F9D-BBC30FC885AB}">
  <a:tblStyle styleId="{41AFF3F1-B727-4963-9F9D-BBC30FC885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Light-bold.fntdata"/><Relationship Id="rId61" Type="http://schemas.openxmlformats.org/officeDocument/2006/relationships/font" Target="fonts/OpenSansLight-regular.fntdata"/><Relationship Id="rId20" Type="http://schemas.openxmlformats.org/officeDocument/2006/relationships/slide" Target="slides/slide13.xml"/><Relationship Id="rId64" Type="http://schemas.openxmlformats.org/officeDocument/2006/relationships/font" Target="fonts/OpenSansLight-boldItalic.fntdata"/><Relationship Id="rId63" Type="http://schemas.openxmlformats.org/officeDocument/2006/relationships/font" Target="fonts/OpenSansLight-italic.fntdata"/><Relationship Id="rId22" Type="http://schemas.openxmlformats.org/officeDocument/2006/relationships/slide" Target="slides/slide15.xml"/><Relationship Id="rId66" Type="http://schemas.openxmlformats.org/officeDocument/2006/relationships/font" Target="fonts/OpenSans-bold.fntdata"/><Relationship Id="rId21" Type="http://schemas.openxmlformats.org/officeDocument/2006/relationships/slide" Target="slides/slide14.xml"/><Relationship Id="rId65" Type="http://schemas.openxmlformats.org/officeDocument/2006/relationships/font" Target="fonts/OpenSans-regular.fntdata"/><Relationship Id="rId24" Type="http://schemas.openxmlformats.org/officeDocument/2006/relationships/slide" Target="slides/slide17.xml"/><Relationship Id="rId68" Type="http://schemas.openxmlformats.org/officeDocument/2006/relationships/font" Target="fonts/OpenSans-boldItalic.fntdata"/><Relationship Id="rId23" Type="http://schemas.openxmlformats.org/officeDocument/2006/relationships/slide" Target="slides/slide16.xml"/><Relationship Id="rId67" Type="http://schemas.openxmlformats.org/officeDocument/2006/relationships/font" Target="fonts/OpenSans-italic.fntdata"/><Relationship Id="rId60" Type="http://schemas.openxmlformats.org/officeDocument/2006/relationships/font" Target="fonts/Barlow-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HelveticaNeue-regular.fntdata"/><Relationship Id="rId52" Type="http://schemas.openxmlformats.org/officeDocument/2006/relationships/font" Target="fonts/Montserrat-boldItalic.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Barlow-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Barlow-italic.fntdata"/><Relationship Id="rId14" Type="http://schemas.openxmlformats.org/officeDocument/2006/relationships/slide" Target="slides/slide7.xml"/><Relationship Id="rId58" Type="http://schemas.openxmlformats.org/officeDocument/2006/relationships/font" Target="fonts/Barlow-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651e92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651e92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65295498d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65295498d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51e9263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51e9263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51e926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51e926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651e92637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651e92637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62b06af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62b06a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651e926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651e926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desired behavior for true and false?</a:t>
            </a:r>
            <a:endParaRPr/>
          </a:p>
          <a:p>
            <a:pPr indent="0" lvl="0" marL="0" rtl="0" algn="l">
              <a:spcBef>
                <a:spcPts val="0"/>
              </a:spcBef>
              <a:spcAft>
                <a:spcPts val="0"/>
              </a:spcAft>
              <a:buNone/>
            </a:pPr>
            <a:r>
              <a:rPr lang="en"/>
              <a:t>How do we ask the question to get truthful/accurate responses that are reflective of what users would actually do?</a:t>
            </a:r>
            <a:endParaRPr/>
          </a:p>
          <a:p>
            <a:pPr indent="0" lvl="0" marL="0" rtl="0" algn="l">
              <a:spcBef>
                <a:spcPts val="0"/>
              </a:spcBef>
              <a:spcAft>
                <a:spcPts val="0"/>
              </a:spcAft>
              <a:buNone/>
            </a:pPr>
            <a:r>
              <a:rPr lang="en"/>
              <a:t>How do we prevent the questions from biasing future answers?</a:t>
            </a:r>
            <a:endParaRPr/>
          </a:p>
          <a:p>
            <a:pPr indent="0" lvl="0" marL="0" rtl="0" algn="l">
              <a:spcBef>
                <a:spcPts val="0"/>
              </a:spcBef>
              <a:spcAft>
                <a:spcPts val="0"/>
              </a:spcAft>
              <a:buNone/>
            </a:pPr>
            <a:r>
              <a:rPr lang="en"/>
              <a:t>What questions/behaviors are topic agnostic?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65295498d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65295498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Susceptibility: from literature and related to partner, Income from HTE and related to partner, Ideology from literature and partner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6529549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26529549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65295498d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65295498d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H1: Participants will rate misinformation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H0,real: Participants will not rate real news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H2: Participants will be less likely to share misinformation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H3: Participants will be more likely to research/fact check misinformation after taking the mini-course.</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62b06a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62b06a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65295498d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65295498d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H1: Participants will rate misinformation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H0,real: Participants will not rate real news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H2: Participants will be less likely to share misinformation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H3: Participants will be more likely to research/fact check misinformation after taking the mini-course.</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65295498d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65295498d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65295498d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65295498d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65295498d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65295498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65295498d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65295498d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65295498d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65295498d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6529546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6529546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6529546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6529546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651e9263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651e9263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651e92637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2651e92637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65295466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65295466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651e92637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651e92637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651e92637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651e92637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651e92637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651e92637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2651e92637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2651e92637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2651e92637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2651e92637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2651e9263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2651e9263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651e92637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2651e92637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651e92637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2651e92637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65295466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65295466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introduction to why this is important + big picture goals and very big picture of our approach. Disclaimer about misinformation versus manipulative information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65295498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65295498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considerations and big picture of what we are doing, how we get to the research questions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6529549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6529549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based off of First Draft News’s “inoculation against misinformation” SMS course</a:t>
            </a:r>
            <a:endParaRPr sz="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6529546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6529546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i="1" lang="en" sz="1500">
                <a:solidFill>
                  <a:srgbClr val="595959"/>
                </a:solidFill>
              </a:rPr>
              <a:t>Produce clean covariates for HTE analysis = Avoid influence on covariates by pre-test (or by entire thing)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65295498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65295498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651e926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651e926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2.png"/><Relationship Id="rId11" Type="http://schemas.openxmlformats.org/officeDocument/2006/relationships/image" Target="../media/image7.png"/><Relationship Id="rId10" Type="http://schemas.openxmlformats.org/officeDocument/2006/relationships/image" Target="../media/image14.png"/><Relationship Id="rId12" Type="http://schemas.openxmlformats.org/officeDocument/2006/relationships/image" Target="../media/image15.jp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1051200" y="857250"/>
            <a:ext cx="7041600" cy="324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 type="body"/>
          </p:nvPr>
        </p:nvSpPr>
        <p:spPr>
          <a:xfrm>
            <a:off x="161181" y="1481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13"/>
          <p:cNvSpPr txBox="1"/>
          <p:nvPr>
            <p:ph idx="2" type="body"/>
          </p:nvPr>
        </p:nvSpPr>
        <p:spPr>
          <a:xfrm>
            <a:off x="161181" y="3767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54" name="Google Shape;54;p13"/>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4F42"/>
        </a:solid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303025" y="1351450"/>
            <a:ext cx="6516900" cy="1293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 name="Google Shape;67;p16"/>
          <p:cNvSpPr txBox="1"/>
          <p:nvPr>
            <p:ph idx="1" type="subTitle"/>
          </p:nvPr>
        </p:nvSpPr>
        <p:spPr>
          <a:xfrm>
            <a:off x="1760225" y="2529325"/>
            <a:ext cx="7130700" cy="12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3600"/>
              <a:buNone/>
              <a:defRPr sz="3600">
                <a:solidFill>
                  <a:srgbClr val="FFFFFF"/>
                </a:solidFill>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p:txBody>
      </p:sp>
      <p:pic>
        <p:nvPicPr>
          <p:cNvPr id="68" name="Google Shape;68;p16"/>
          <p:cNvPicPr preferRelativeResize="0"/>
          <p:nvPr/>
        </p:nvPicPr>
        <p:blipFill rotWithShape="1">
          <a:blip r:embed="rId2">
            <a:alphaModFix/>
          </a:blip>
          <a:srcRect b="0" l="10" r="-10" t="0"/>
          <a:stretch/>
        </p:blipFill>
        <p:spPr>
          <a:xfrm>
            <a:off x="134042" y="124747"/>
            <a:ext cx="2464074" cy="582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type="secHead">
  <p:cSld name="SECTION_HEADER">
    <p:spTree>
      <p:nvGrpSpPr>
        <p:cNvPr id="69" name="Shape 69"/>
        <p:cNvGrpSpPr/>
        <p:nvPr/>
      </p:nvGrpSpPr>
      <p:grpSpPr>
        <a:xfrm>
          <a:off x="0" y="0"/>
          <a:ext cx="0" cy="0"/>
          <a:chOff x="0" y="0"/>
          <a:chExt cx="0" cy="0"/>
        </a:xfrm>
      </p:grpSpPr>
      <p:sp>
        <p:nvSpPr>
          <p:cNvPr id="70" name="Google Shape;70;p17"/>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7"/>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73" name="Google Shape;73;p1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1">
  <p:cSld name="SECTION_HEADER_2">
    <p:spTree>
      <p:nvGrpSpPr>
        <p:cNvPr id="75" name="Shape 75"/>
        <p:cNvGrpSpPr/>
        <p:nvPr/>
      </p:nvGrpSpPr>
      <p:grpSpPr>
        <a:xfrm>
          <a:off x="0" y="0"/>
          <a:ext cx="0" cy="0"/>
          <a:chOff x="0" y="0"/>
          <a:chExt cx="0" cy="0"/>
        </a:xfrm>
      </p:grpSpPr>
      <p:sp>
        <p:nvSpPr>
          <p:cNvPr id="76" name="Google Shape;76;p18"/>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8"/>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8"/>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80" name="Google Shape;80;p1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longform">
  <p:cSld name="SECTION_HEADER_1">
    <p:spTree>
      <p:nvGrpSpPr>
        <p:cNvPr id="81" name="Shape 81"/>
        <p:cNvGrpSpPr/>
        <p:nvPr/>
      </p:nvGrpSpPr>
      <p:grpSpPr>
        <a:xfrm>
          <a:off x="0" y="0"/>
          <a:ext cx="0" cy="0"/>
          <a:chOff x="0" y="0"/>
          <a:chExt cx="0" cy="0"/>
        </a:xfrm>
      </p:grpSpPr>
      <p:sp>
        <p:nvSpPr>
          <p:cNvPr id="82" name="Google Shape;82;p19"/>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9"/>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84" name="Google Shape;84;p19"/>
          <p:cNvPicPr preferRelativeResize="0"/>
          <p:nvPr/>
        </p:nvPicPr>
        <p:blipFill rotWithShape="1">
          <a:blip r:embed="rId2">
            <a:alphaModFix/>
          </a:blip>
          <a:srcRect b="3512" l="40532" r="0" t="0"/>
          <a:stretch/>
        </p:blipFill>
        <p:spPr>
          <a:xfrm>
            <a:off x="4448175" y="200025"/>
            <a:ext cx="4470073" cy="4531199"/>
          </a:xfrm>
          <a:prstGeom prst="rect">
            <a:avLst/>
          </a:prstGeom>
          <a:noFill/>
          <a:ln>
            <a:noFill/>
          </a:ln>
        </p:spPr>
      </p:pic>
      <p:sp>
        <p:nvSpPr>
          <p:cNvPr id="85" name="Google Shape;85;p19"/>
          <p:cNvSpPr txBox="1"/>
          <p:nvPr>
            <p:ph idx="12" type="sldNum"/>
          </p:nvPr>
        </p:nvSpPr>
        <p:spPr>
          <a:xfrm>
            <a:off x="8784951" y="4663225"/>
            <a:ext cx="236100" cy="393600"/>
          </a:xfrm>
          <a:prstGeom prst="rect">
            <a:avLst/>
          </a:prstGeom>
          <a:solidFill>
            <a:srgbClr val="FFFFFF"/>
          </a:solidFill>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txBox="1"/>
          <p:nvPr>
            <p:ph idx="3" type="body"/>
          </p:nvPr>
        </p:nvSpPr>
        <p:spPr>
          <a:xfrm>
            <a:off x="1114425" y="1152475"/>
            <a:ext cx="4305300" cy="2790900"/>
          </a:xfrm>
          <a:prstGeom prst="rect">
            <a:avLst/>
          </a:prstGeom>
          <a:solidFill>
            <a:srgbClr val="FFFFFF"/>
          </a:solid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87" name="Google Shape;87;p19"/>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0"/>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0"/>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92" name="Google Shape;92;p20"/>
          <p:cNvSpPr txBox="1"/>
          <p:nvPr>
            <p:ph idx="3" type="body"/>
          </p:nvPr>
        </p:nvSpPr>
        <p:spPr>
          <a:xfrm>
            <a:off x="1114425" y="1152475"/>
            <a:ext cx="43053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93" name="Google Shape;93;p20"/>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96" name="Google Shape;96;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97" name="Google Shape;9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21"/>
          <p:cNvCxnSpPr/>
          <p:nvPr/>
        </p:nvCxnSpPr>
        <p:spPr>
          <a:xfrm>
            <a:off x="4575200" y="1323638"/>
            <a:ext cx="0" cy="2724600"/>
          </a:xfrm>
          <a:prstGeom prst="straightConnector1">
            <a:avLst/>
          </a:prstGeom>
          <a:noFill/>
          <a:ln cap="flat" cmpd="sng" w="9525">
            <a:solidFill>
              <a:srgbClr val="FF4F42"/>
            </a:solidFill>
            <a:prstDash val="solid"/>
            <a:round/>
            <a:headEnd len="med" w="med" type="none"/>
            <a:tailEnd len="med" w="med" type="none"/>
          </a:ln>
        </p:spPr>
      </p:cxnSp>
      <p:sp>
        <p:nvSpPr>
          <p:cNvPr id="99" name="Google Shape;99;p21"/>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1"/>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101" name="Google Shape;101;p21"/>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5" name="Google Shape;105;p22"/>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106" name="Google Shape;106;p22"/>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hone">
  <p:cSld name="TITLE_ONLY_1">
    <p:spTree>
      <p:nvGrpSpPr>
        <p:cNvPr id="107" name="Shape 107"/>
        <p:cNvGrpSpPr/>
        <p:nvPr/>
      </p:nvGrpSpPr>
      <p:grpSpPr>
        <a:xfrm>
          <a:off x="0" y="0"/>
          <a:ext cx="0" cy="0"/>
          <a:chOff x="0" y="0"/>
          <a:chExt cx="0" cy="0"/>
        </a:xfrm>
      </p:grpSpPr>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3"/>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11" name="Google Shape;111;p23"/>
          <p:cNvSpPr txBox="1"/>
          <p:nvPr>
            <p:ph idx="3" type="body"/>
          </p:nvPr>
        </p:nvSpPr>
        <p:spPr>
          <a:xfrm>
            <a:off x="1114425" y="1152475"/>
            <a:ext cx="42864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12" name="Google Shape;112;p23"/>
          <p:cNvPicPr preferRelativeResize="0"/>
          <p:nvPr/>
        </p:nvPicPr>
        <p:blipFill>
          <a:blip r:embed="rId2">
            <a:alphaModFix/>
          </a:blip>
          <a:stretch>
            <a:fillRect/>
          </a:stretch>
        </p:blipFill>
        <p:spPr>
          <a:xfrm>
            <a:off x="5827525" y="128575"/>
            <a:ext cx="2722978" cy="4838700"/>
          </a:xfrm>
          <a:prstGeom prst="rect">
            <a:avLst/>
          </a:prstGeom>
          <a:noFill/>
          <a:ln>
            <a:noFill/>
          </a:ln>
        </p:spPr>
      </p:pic>
      <p:pic>
        <p:nvPicPr>
          <p:cNvPr id="113" name="Google Shape;113;p23"/>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rowser">
  <p:cSld name="TITLE_ONLY_1_1">
    <p:spTree>
      <p:nvGrpSpPr>
        <p:cNvPr id="114" name="Shape 114"/>
        <p:cNvGrpSpPr/>
        <p:nvPr/>
      </p:nvGrpSpPr>
      <p:grpSpPr>
        <a:xfrm>
          <a:off x="0" y="0"/>
          <a:ext cx="0" cy="0"/>
          <a:chOff x="0" y="0"/>
          <a:chExt cx="0" cy="0"/>
        </a:xfrm>
      </p:grpSpPr>
      <p:sp>
        <p:nvSpPr>
          <p:cNvPr id="115" name="Google Shape;1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4"/>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24"/>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18" name="Google Shape;118;p24"/>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19" name="Google Shape;119;p24"/>
          <p:cNvPicPr preferRelativeResize="0"/>
          <p:nvPr/>
        </p:nvPicPr>
        <p:blipFill>
          <a:blip r:embed="rId2">
            <a:alphaModFix/>
          </a:blip>
          <a:stretch>
            <a:fillRect/>
          </a:stretch>
        </p:blipFill>
        <p:spPr>
          <a:xfrm>
            <a:off x="4130225" y="654637"/>
            <a:ext cx="5472526" cy="3786570"/>
          </a:xfrm>
          <a:prstGeom prst="rect">
            <a:avLst/>
          </a:prstGeom>
          <a:noFill/>
          <a:ln>
            <a:noFill/>
          </a:ln>
        </p:spPr>
      </p:pic>
      <p:pic>
        <p:nvPicPr>
          <p:cNvPr id="120" name="Google Shape;120;p24"/>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page">
  <p:cSld name="SECTION_TITLE_AND_DESCRIPTION_1">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5"/>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25"/>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25" name="Google Shape;125;p25"/>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26" name="Google Shape;126;p25"/>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3 col">
  <p:cSld name="SECTION_TITLE_AND_DESCRIPTION_1_1">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6"/>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26"/>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31" name="Google Shape;131;p26"/>
          <p:cNvSpPr txBox="1"/>
          <p:nvPr>
            <p:ph idx="3" type="body"/>
          </p:nvPr>
        </p:nvSpPr>
        <p:spPr>
          <a:xfrm>
            <a:off x="8019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132" name="Google Shape;132;p26"/>
          <p:cNvSpPr txBox="1"/>
          <p:nvPr>
            <p:ph idx="4" type="body"/>
          </p:nvPr>
        </p:nvSpPr>
        <p:spPr>
          <a:xfrm>
            <a:off x="3410888"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133" name="Google Shape;133;p26"/>
          <p:cNvSpPr txBox="1"/>
          <p:nvPr>
            <p:ph idx="5" type="body"/>
          </p:nvPr>
        </p:nvSpPr>
        <p:spPr>
          <a:xfrm>
            <a:off x="60198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cxnSp>
        <p:nvCxnSpPr>
          <p:cNvPr id="134" name="Google Shape;134;p26"/>
          <p:cNvCxnSpPr/>
          <p:nvPr/>
        </p:nvCxnSpPr>
        <p:spPr>
          <a:xfrm>
            <a:off x="3261663" y="923925"/>
            <a:ext cx="0" cy="3200400"/>
          </a:xfrm>
          <a:prstGeom prst="straightConnector1">
            <a:avLst/>
          </a:prstGeom>
          <a:noFill/>
          <a:ln cap="flat" cmpd="sng" w="9525">
            <a:solidFill>
              <a:srgbClr val="FF4F42"/>
            </a:solidFill>
            <a:prstDash val="solid"/>
            <a:round/>
            <a:headEnd len="med" w="med" type="none"/>
            <a:tailEnd len="med" w="med" type="none"/>
          </a:ln>
        </p:spPr>
      </p:cxnSp>
      <p:cxnSp>
        <p:nvCxnSpPr>
          <p:cNvPr id="135" name="Google Shape;135;p26"/>
          <p:cNvCxnSpPr/>
          <p:nvPr/>
        </p:nvCxnSpPr>
        <p:spPr>
          <a:xfrm>
            <a:off x="5886500" y="923925"/>
            <a:ext cx="0" cy="3200400"/>
          </a:xfrm>
          <a:prstGeom prst="straightConnector1">
            <a:avLst/>
          </a:prstGeom>
          <a:noFill/>
          <a:ln cap="flat" cmpd="sng" w="9525">
            <a:solidFill>
              <a:srgbClr val="FF4F42"/>
            </a:solidFill>
            <a:prstDash val="solid"/>
            <a:round/>
            <a:headEnd len="med" w="med" type="none"/>
            <a:tailEnd len="med" w="med" type="none"/>
          </a:ln>
        </p:spPr>
      </p:cxnSp>
      <p:pic>
        <p:nvPicPr>
          <p:cNvPr id="136" name="Google Shape;136;p26"/>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MAIN_POINT">
    <p:bg>
      <p:bgPr>
        <a:solidFill>
          <a:srgbClr val="FF4F42"/>
        </a:solidFill>
      </p:bgPr>
    </p:bg>
    <p:spTree>
      <p:nvGrpSpPr>
        <p:cNvPr id="137" name="Shape 137"/>
        <p:cNvGrpSpPr/>
        <p:nvPr/>
      </p:nvGrpSpPr>
      <p:grpSpPr>
        <a:xfrm>
          <a:off x="0" y="0"/>
          <a:ext cx="0" cy="0"/>
          <a:chOff x="0" y="0"/>
          <a:chExt cx="0" cy="0"/>
        </a:xfrm>
      </p:grpSpPr>
      <p:sp>
        <p:nvSpPr>
          <p:cNvPr id="138" name="Google Shape;138;p27"/>
          <p:cNvSpPr/>
          <p:nvPr/>
        </p:nvSpPr>
        <p:spPr>
          <a:xfrm>
            <a:off x="-800100" y="-23513"/>
            <a:ext cx="8867693" cy="5190529"/>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39" name="Google Shape;139;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40" name="Google Shape;14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7"/>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42" name="Google Shape;142;p27"/>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143" name="Google Shape;143;p2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28"/>
          <p:cNvSpPr/>
          <p:nvPr/>
        </p:nvSpPr>
        <p:spPr>
          <a:xfrm>
            <a:off x="4572000" y="-125"/>
            <a:ext cx="4572000" cy="5143500"/>
          </a:xfrm>
          <a:prstGeom prst="rect">
            <a:avLst/>
          </a:prstGeom>
          <a:solidFill>
            <a:srgbClr val="FF4F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ph idx="1" type="subTitle"/>
          </p:nvPr>
        </p:nvSpPr>
        <p:spPr>
          <a:xfrm>
            <a:off x="841675" y="1172575"/>
            <a:ext cx="3150900" cy="249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1pPr>
            <a:lvl2pPr lvl="1"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2pPr>
            <a:lvl3pPr lvl="2"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3pPr>
            <a:lvl4pPr lvl="3"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4pPr>
            <a:lvl5pPr lvl="4"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5pPr>
            <a:lvl6pPr lvl="5"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6pPr>
            <a:lvl7pPr lvl="6"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7pPr>
            <a:lvl8pPr lvl="7"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8pPr>
            <a:lvl9pPr lvl="8"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9pPr>
          </a:lstStyle>
          <a:p/>
        </p:txBody>
      </p:sp>
      <p:sp>
        <p:nvSpPr>
          <p:cNvPr id="147" name="Google Shape;147;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48" name="Google Shape;14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8"/>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0" name="Google Shape;150;p28"/>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151" name="Google Shape;151;p2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
    <p:spTree>
      <p:nvGrpSpPr>
        <p:cNvPr id="152" name="Shape 152"/>
        <p:cNvGrpSpPr/>
        <p:nvPr/>
      </p:nvGrpSpPr>
      <p:grpSpPr>
        <a:xfrm>
          <a:off x="0" y="0"/>
          <a:ext cx="0" cy="0"/>
          <a:chOff x="0" y="0"/>
          <a:chExt cx="0" cy="0"/>
        </a:xfrm>
      </p:grpSpPr>
      <p:sp>
        <p:nvSpPr>
          <p:cNvPr id="153" name="Google Shape;15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9"/>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bg>
      <p:bgPr>
        <a:solidFill>
          <a:schemeClr val="dk1"/>
        </a:solidFill>
      </p:bgPr>
    </p:bg>
    <p:spTree>
      <p:nvGrpSpPr>
        <p:cNvPr id="155" name="Shape 155"/>
        <p:cNvGrpSpPr/>
        <p:nvPr/>
      </p:nvGrpSpPr>
      <p:grpSpPr>
        <a:xfrm>
          <a:off x="0" y="0"/>
          <a:ext cx="0" cy="0"/>
          <a:chOff x="0" y="0"/>
          <a:chExt cx="0" cy="0"/>
        </a:xfrm>
      </p:grpSpPr>
      <p:sp>
        <p:nvSpPr>
          <p:cNvPr id="156" name="Google Shape;15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30"/>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1">
  <p:cSld name="BIG_NUMBER">
    <p:bg>
      <p:bgPr>
        <a:solidFill>
          <a:srgbClr val="FF4F42"/>
        </a:solidFill>
      </p:bgPr>
    </p:bg>
    <p:spTree>
      <p:nvGrpSpPr>
        <p:cNvPr id="158" name="Shape 158"/>
        <p:cNvGrpSpPr/>
        <p:nvPr/>
      </p:nvGrpSpPr>
      <p:grpSpPr>
        <a:xfrm>
          <a:off x="0" y="0"/>
          <a:ext cx="0" cy="0"/>
          <a:chOff x="0" y="0"/>
          <a:chExt cx="0" cy="0"/>
        </a:xfrm>
      </p:grpSpPr>
      <p:sp>
        <p:nvSpPr>
          <p:cNvPr id="159" name="Google Shape;159;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0"/>
              <a:buNone/>
              <a:defRPr sz="12000">
                <a:solidFill>
                  <a:srgbClr val="FFFFFF"/>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60" name="Google Shape;160;p31"/>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sp>
        <p:nvSpPr>
          <p:cNvPr id="161" name="Google Shape;16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1"/>
          <p:cNvSpPr/>
          <p:nvPr/>
        </p:nvSpPr>
        <p:spPr>
          <a:xfrm>
            <a:off x="-66700" y="-42499"/>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63" name="Google Shape;163;p31"/>
          <p:cNvSpPr/>
          <p:nvPr/>
        </p:nvSpPr>
        <p:spPr>
          <a:xfrm rot="10800000">
            <a:off x="5562575" y="3050651"/>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64" name="Google Shape;164;p31"/>
          <p:cNvSpPr txBox="1"/>
          <p:nvPr>
            <p:ph idx="2"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31"/>
          <p:cNvSpPr txBox="1"/>
          <p:nvPr>
            <p:ph idx="3"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166" name="Google Shape;166;p31"/>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2">
  <p:cSld name="BIG_NUMBER_1">
    <p:spTree>
      <p:nvGrpSpPr>
        <p:cNvPr id="167" name="Shape 167"/>
        <p:cNvGrpSpPr/>
        <p:nvPr/>
      </p:nvGrpSpPr>
      <p:grpSpPr>
        <a:xfrm>
          <a:off x="0" y="0"/>
          <a:ext cx="0" cy="0"/>
          <a:chOff x="0" y="0"/>
          <a:chExt cx="0" cy="0"/>
        </a:xfrm>
      </p:grpSpPr>
      <p:sp>
        <p:nvSpPr>
          <p:cNvPr id="168" name="Google Shape;168;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4F42"/>
              </a:buClr>
              <a:buSzPts val="12000"/>
              <a:buNone/>
              <a:defRPr sz="12000">
                <a:solidFill>
                  <a:srgbClr val="FF4F42"/>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69" name="Google Shape;16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2"/>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pic>
        <p:nvPicPr>
          <p:cNvPr id="171" name="Google Shape;171;p32"/>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video post">
  <p:cSld name="TITLE_1">
    <p:spTree>
      <p:nvGrpSpPr>
        <p:cNvPr id="172" name="Shape 172"/>
        <p:cNvGrpSpPr/>
        <p:nvPr/>
      </p:nvGrpSpPr>
      <p:grpSpPr>
        <a:xfrm>
          <a:off x="0" y="0"/>
          <a:ext cx="0" cy="0"/>
          <a:chOff x="0" y="0"/>
          <a:chExt cx="0" cy="0"/>
        </a:xfrm>
      </p:grpSpPr>
      <p:sp>
        <p:nvSpPr>
          <p:cNvPr id="173" name="Google Shape;173;p33"/>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3"/>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16h</a:t>
            </a:r>
            <a:endParaRPr>
              <a:latin typeface="Barlow"/>
              <a:ea typeface="Barlow"/>
              <a:cs typeface="Barlow"/>
              <a:sym typeface="Barlow"/>
            </a:endParaRPr>
          </a:p>
        </p:txBody>
      </p:sp>
      <p:pic>
        <p:nvPicPr>
          <p:cNvPr id="177" name="Google Shape;177;p33"/>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78" name="Google Shape;178;p33"/>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79" name="Google Shape;179;p33"/>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80" name="Google Shape;180;p33"/>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81" name="Google Shape;181;p33"/>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33"/>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183" name="Google Shape;183;p33"/>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chemeClr val="dk1"/>
                </a:solidFill>
                <a:latin typeface="Barlow"/>
                <a:ea typeface="Barlow"/>
                <a:cs typeface="Barlow"/>
                <a:sym typeface="Barlow"/>
              </a:rPr>
              <a:t>Extra reply boxes</a:t>
            </a:r>
            <a:endParaRPr b="1" sz="2700">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These are grouped together. If you click and drag the profile picture, it’ll drag the whole reply box over. Ungroup them by right-clicking and choosing “ungroup”.</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Remember that you can change the profile pic! Click the picture and then “Replace image” in the toolbar above.</a:t>
            </a:r>
            <a:endParaRPr b="1" sz="2700">
              <a:latin typeface="Barlow"/>
              <a:ea typeface="Barlow"/>
              <a:cs typeface="Barlow"/>
              <a:sym typeface="Barlow"/>
            </a:endParaRPr>
          </a:p>
        </p:txBody>
      </p:sp>
      <p:sp>
        <p:nvSpPr>
          <p:cNvPr id="185" name="Google Shape;185;p33"/>
          <p:cNvSpPr txBox="1"/>
          <p:nvPr/>
        </p:nvSpPr>
        <p:spPr>
          <a:xfrm>
            <a:off x="-5789353" y="309311"/>
            <a:ext cx="4452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latin typeface="Barlow"/>
                <a:ea typeface="Barlow"/>
                <a:cs typeface="Barlow"/>
                <a:sym typeface="Barlow"/>
              </a:rPr>
              <a:t>VIDEO/IMAGE</a:t>
            </a:r>
            <a:endParaRPr b="1" sz="4600">
              <a:latin typeface="Barlow"/>
              <a:ea typeface="Barlow"/>
              <a:cs typeface="Barlow"/>
              <a:sym typeface="Barlow"/>
            </a:endParaRPr>
          </a:p>
        </p:txBody>
      </p:sp>
      <p:pic>
        <p:nvPicPr>
          <p:cNvPr id="186" name="Google Shape;186;p33"/>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187" name="Google Shape;187;p33"/>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Templates created by:</a:t>
            </a:r>
            <a:endParaRPr>
              <a:latin typeface="Barlow"/>
              <a:ea typeface="Barlow"/>
              <a:cs typeface="Barlow"/>
              <a:sym typeface="Barlow"/>
            </a:endParaRPr>
          </a:p>
        </p:txBody>
      </p:sp>
      <p:sp>
        <p:nvSpPr>
          <p:cNvPr id="188" name="Google Shape;188;p33"/>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DitchThatTextbook.com/templates</a:t>
            </a:r>
            <a:endParaRPr>
              <a:latin typeface="Barlow"/>
              <a:ea typeface="Barlow"/>
              <a:cs typeface="Barlow"/>
              <a:sym typeface="Barl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p:cSld name="TITLE_1_1">
    <p:spTree>
      <p:nvGrpSpPr>
        <p:cNvPr id="189" name="Shape 189"/>
        <p:cNvGrpSpPr/>
        <p:nvPr/>
      </p:nvGrpSpPr>
      <p:grpSpPr>
        <a:xfrm>
          <a:off x="0" y="0"/>
          <a:ext cx="0" cy="0"/>
          <a:chOff x="0" y="0"/>
          <a:chExt cx="0" cy="0"/>
        </a:xfrm>
      </p:grpSpPr>
      <p:sp>
        <p:nvSpPr>
          <p:cNvPr id="190" name="Google Shape;190;p34"/>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34"/>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16h</a:t>
            </a:r>
            <a:endParaRPr>
              <a:latin typeface="Barlow"/>
              <a:ea typeface="Barlow"/>
              <a:cs typeface="Barlow"/>
              <a:sym typeface="Barlow"/>
            </a:endParaRPr>
          </a:p>
        </p:txBody>
      </p:sp>
      <p:pic>
        <p:nvPicPr>
          <p:cNvPr id="194" name="Google Shape;194;p34"/>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95" name="Google Shape;195;p34"/>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96" name="Google Shape;196;p34"/>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97" name="Google Shape;197;p34"/>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98" name="Google Shape;198;p34"/>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34"/>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200" name="Google Shape;200;p34"/>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reply boxes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These are grouped together. If you click and drag the profile picture, it’ll drag the whole reply box over. Ungroup them by right-clicking and choosing “ungroup”.</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Remember that you can change the profile pic! Click the picture and then “Replace image” in the toolbar above.</a:t>
            </a:r>
            <a:endParaRPr>
              <a:latin typeface="Barlow"/>
              <a:ea typeface="Barlow"/>
              <a:cs typeface="Barlow"/>
              <a:sym typeface="Barlow"/>
            </a:endParaRPr>
          </a:p>
        </p:txBody>
      </p:sp>
      <p:sp>
        <p:nvSpPr>
          <p:cNvPr id="202" name="Google Shape;202;p34"/>
          <p:cNvSpPr txBox="1"/>
          <p:nvPr/>
        </p:nvSpPr>
        <p:spPr>
          <a:xfrm>
            <a:off x="-5789353" y="36550"/>
            <a:ext cx="4452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latin typeface="Barlow"/>
                <a:ea typeface="Barlow"/>
                <a:cs typeface="Barlow"/>
                <a:sym typeface="Barlow"/>
              </a:rPr>
              <a:t>IMAGE POST</a:t>
            </a:r>
            <a:endParaRPr b="1" sz="4600">
              <a:latin typeface="Barlow"/>
              <a:ea typeface="Barlow"/>
              <a:cs typeface="Barlow"/>
              <a:sym typeface="Barlow"/>
            </a:endParaRPr>
          </a:p>
          <a:p>
            <a:pPr indent="0" lvl="0" marL="0" rtl="0" algn="l">
              <a:spcBef>
                <a:spcPts val="0"/>
              </a:spcBef>
              <a:spcAft>
                <a:spcPts val="0"/>
              </a:spcAft>
              <a:buNone/>
            </a:pPr>
            <a:r>
              <a:rPr b="1" lang="en" sz="4600">
                <a:latin typeface="Barlow"/>
                <a:ea typeface="Barlow"/>
                <a:cs typeface="Barlow"/>
                <a:sym typeface="Barlow"/>
              </a:rPr>
              <a:t>EXAMPLE</a:t>
            </a:r>
            <a:endParaRPr b="1" sz="4600">
              <a:latin typeface="Barlow"/>
              <a:ea typeface="Barlow"/>
              <a:cs typeface="Barlow"/>
              <a:sym typeface="Barlow"/>
            </a:endParaRPr>
          </a:p>
        </p:txBody>
      </p:sp>
      <p:pic>
        <p:nvPicPr>
          <p:cNvPr id="203" name="Google Shape;203;p34"/>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204" name="Google Shape;204;p34"/>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Templates created by:</a:t>
            </a:r>
            <a:endParaRPr>
              <a:latin typeface="Barlow"/>
              <a:ea typeface="Barlow"/>
              <a:cs typeface="Barlow"/>
              <a:sym typeface="Barlow"/>
            </a:endParaRPr>
          </a:p>
        </p:txBody>
      </p:sp>
      <p:sp>
        <p:nvSpPr>
          <p:cNvPr id="205" name="Google Shape;205;p34"/>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DitchThatTextbook.com/templates</a:t>
            </a:r>
            <a:endParaRPr>
              <a:latin typeface="Barlow"/>
              <a:ea typeface="Barlow"/>
              <a:cs typeface="Barlow"/>
              <a:sym typeface="Barlow"/>
            </a:endParaRPr>
          </a:p>
        </p:txBody>
      </p:sp>
      <p:sp>
        <p:nvSpPr>
          <p:cNvPr id="206" name="Google Shape;206;p34"/>
          <p:cNvSpPr txBox="1"/>
          <p:nvPr/>
        </p:nvSpPr>
        <p:spPr>
          <a:xfrm>
            <a:off x="1313294" y="2206397"/>
            <a:ext cx="364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Barlow"/>
                <a:ea typeface="Barlow"/>
                <a:cs typeface="Barlow"/>
                <a:sym typeface="Barlow"/>
              </a:rPr>
              <a:t>Erikah Sampson</a:t>
            </a:r>
            <a:endParaRPr b="1" sz="1800">
              <a:latin typeface="Barlow"/>
              <a:ea typeface="Barlow"/>
              <a:cs typeface="Barlow"/>
              <a:sym typeface="Barlow"/>
            </a:endParaRPr>
          </a:p>
        </p:txBody>
      </p:sp>
      <p:pic>
        <p:nvPicPr>
          <p:cNvPr id="207" name="Google Shape;207;p34"/>
          <p:cNvPicPr preferRelativeResize="0"/>
          <p:nvPr/>
        </p:nvPicPr>
        <p:blipFill>
          <a:blip r:embed="rId5">
            <a:alphaModFix/>
          </a:blip>
          <a:stretch>
            <a:fillRect/>
          </a:stretch>
        </p:blipFill>
        <p:spPr>
          <a:xfrm>
            <a:off x="-3544235" y="2228178"/>
            <a:ext cx="353400" cy="353400"/>
          </a:xfrm>
          <a:prstGeom prst="ellipse">
            <a:avLst/>
          </a:prstGeom>
          <a:noFill/>
          <a:ln cap="flat" cmpd="sng" w="38100">
            <a:solidFill>
              <a:srgbClr val="7F7F7F"/>
            </a:solidFill>
            <a:prstDash val="solid"/>
            <a:round/>
            <a:headEnd len="sm" w="sm" type="none"/>
            <a:tailEnd len="sm" w="sm" type="none"/>
          </a:ln>
        </p:spPr>
      </p:pic>
      <p:sp>
        <p:nvSpPr>
          <p:cNvPr id="208" name="Google Shape;208;p34"/>
          <p:cNvSpPr txBox="1"/>
          <p:nvPr/>
        </p:nvSpPr>
        <p:spPr>
          <a:xfrm>
            <a:off x="443618" y="2649682"/>
            <a:ext cx="825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My family and I just traveled to New York and it was amazing! This is a picture from Grand Central Terminal. We stopped here on the way to the airport. It was SO busy. There were people going everywhere and they were in a hurry!</a:t>
            </a:r>
            <a:endParaRPr>
              <a:latin typeface="Barlow"/>
              <a:ea typeface="Barlow"/>
              <a:cs typeface="Barlow"/>
              <a:sym typeface="Barlow"/>
            </a:endParaRPr>
          </a:p>
        </p:txBody>
      </p:sp>
      <p:pic>
        <p:nvPicPr>
          <p:cNvPr id="209" name="Google Shape;209;p34"/>
          <p:cNvPicPr preferRelativeResize="0"/>
          <p:nvPr/>
        </p:nvPicPr>
        <p:blipFill>
          <a:blip r:embed="rId6">
            <a:alphaModFix/>
          </a:blip>
          <a:stretch>
            <a:fillRect/>
          </a:stretch>
        </p:blipFill>
        <p:spPr>
          <a:xfrm>
            <a:off x="-5683055" y="2225201"/>
            <a:ext cx="339600" cy="339600"/>
          </a:xfrm>
          <a:prstGeom prst="ellipse">
            <a:avLst/>
          </a:prstGeom>
          <a:noFill/>
          <a:ln cap="flat" cmpd="sng" w="38100">
            <a:solidFill>
              <a:srgbClr val="7F7F7F"/>
            </a:solidFill>
            <a:prstDash val="solid"/>
            <a:round/>
            <a:headEnd len="sm" w="sm" type="none"/>
            <a:tailEnd len="sm" w="sm" type="none"/>
          </a:ln>
        </p:spPr>
      </p:pic>
      <p:pic>
        <p:nvPicPr>
          <p:cNvPr id="210" name="Google Shape;210;p34"/>
          <p:cNvPicPr preferRelativeResize="0"/>
          <p:nvPr/>
        </p:nvPicPr>
        <p:blipFill>
          <a:blip r:embed="rId7">
            <a:alphaModFix/>
          </a:blip>
          <a:stretch>
            <a:fillRect/>
          </a:stretch>
        </p:blipFill>
        <p:spPr>
          <a:xfrm>
            <a:off x="1139824" y="3773891"/>
            <a:ext cx="353400" cy="353400"/>
          </a:xfrm>
          <a:prstGeom prst="ellipse">
            <a:avLst/>
          </a:prstGeom>
          <a:noFill/>
          <a:ln cap="flat" cmpd="sng" w="38100">
            <a:solidFill>
              <a:srgbClr val="7F7F7F"/>
            </a:solidFill>
            <a:prstDash val="solid"/>
            <a:round/>
            <a:headEnd len="sm" w="sm" type="none"/>
            <a:tailEnd len="sm" w="sm" type="none"/>
          </a:ln>
        </p:spPr>
      </p:pic>
      <p:pic>
        <p:nvPicPr>
          <p:cNvPr id="211" name="Google Shape;211;p34"/>
          <p:cNvPicPr preferRelativeResize="0"/>
          <p:nvPr/>
        </p:nvPicPr>
        <p:blipFill>
          <a:blip r:embed="rId8">
            <a:alphaModFix/>
          </a:blip>
          <a:stretch>
            <a:fillRect/>
          </a:stretch>
        </p:blipFill>
        <p:spPr>
          <a:xfrm>
            <a:off x="500118" y="2220854"/>
            <a:ext cx="353400" cy="353400"/>
          </a:xfrm>
          <a:prstGeom prst="ellipse">
            <a:avLst/>
          </a:prstGeom>
          <a:noFill/>
          <a:ln cap="flat" cmpd="sng" w="38100">
            <a:solidFill>
              <a:srgbClr val="7F7F7F"/>
            </a:solidFill>
            <a:prstDash val="solid"/>
            <a:round/>
            <a:headEnd len="sm" w="sm" type="none"/>
            <a:tailEnd len="sm" w="sm" type="none"/>
          </a:ln>
        </p:spPr>
      </p:pic>
      <p:pic>
        <p:nvPicPr>
          <p:cNvPr id="212" name="Google Shape;212;p34"/>
          <p:cNvPicPr preferRelativeResize="0"/>
          <p:nvPr/>
        </p:nvPicPr>
        <p:blipFill>
          <a:blip r:embed="rId9">
            <a:alphaModFix/>
          </a:blip>
          <a:stretch>
            <a:fillRect/>
          </a:stretch>
        </p:blipFill>
        <p:spPr>
          <a:xfrm>
            <a:off x="1139824" y="4300813"/>
            <a:ext cx="353400" cy="353400"/>
          </a:xfrm>
          <a:prstGeom prst="ellipse">
            <a:avLst/>
          </a:prstGeom>
          <a:noFill/>
          <a:ln cap="flat" cmpd="sng" w="38100">
            <a:solidFill>
              <a:srgbClr val="7F7F7F"/>
            </a:solidFill>
            <a:prstDash val="solid"/>
            <a:round/>
            <a:headEnd len="sm" w="sm" type="none"/>
            <a:tailEnd len="sm" w="sm" type="none"/>
          </a:ln>
        </p:spPr>
      </p:pic>
      <p:pic>
        <p:nvPicPr>
          <p:cNvPr id="213" name="Google Shape;213;p34"/>
          <p:cNvPicPr preferRelativeResize="0"/>
          <p:nvPr/>
        </p:nvPicPr>
        <p:blipFill>
          <a:blip r:embed="rId10">
            <a:alphaModFix/>
          </a:blip>
          <a:stretch>
            <a:fillRect/>
          </a:stretch>
        </p:blipFill>
        <p:spPr>
          <a:xfrm>
            <a:off x="-3560117" y="1763913"/>
            <a:ext cx="353400" cy="353400"/>
          </a:xfrm>
          <a:prstGeom prst="ellipse">
            <a:avLst/>
          </a:prstGeom>
          <a:noFill/>
          <a:ln cap="flat" cmpd="sng" w="38100">
            <a:solidFill>
              <a:srgbClr val="7F7F7F"/>
            </a:solidFill>
            <a:prstDash val="solid"/>
            <a:round/>
            <a:headEnd len="sm" w="sm" type="none"/>
            <a:tailEnd len="sm" w="sm" type="none"/>
          </a:ln>
        </p:spPr>
      </p:pic>
      <p:pic>
        <p:nvPicPr>
          <p:cNvPr id="214" name="Google Shape;214;p34"/>
          <p:cNvPicPr preferRelativeResize="0"/>
          <p:nvPr/>
        </p:nvPicPr>
        <p:blipFill>
          <a:blip r:embed="rId11">
            <a:alphaModFix/>
          </a:blip>
          <a:stretch>
            <a:fillRect/>
          </a:stretch>
        </p:blipFill>
        <p:spPr>
          <a:xfrm>
            <a:off x="-5698940" y="1763913"/>
            <a:ext cx="353400" cy="353400"/>
          </a:xfrm>
          <a:prstGeom prst="ellipse">
            <a:avLst/>
          </a:prstGeom>
          <a:noFill/>
          <a:ln cap="flat" cmpd="sng" w="38100">
            <a:solidFill>
              <a:srgbClr val="7F7F7F"/>
            </a:solidFill>
            <a:prstDash val="solid"/>
            <a:round/>
            <a:headEnd len="sm" w="sm" type="none"/>
            <a:tailEnd len="sm" w="sm" type="none"/>
          </a:ln>
        </p:spPr>
      </p:pic>
      <p:pic>
        <p:nvPicPr>
          <p:cNvPr id="215" name="Google Shape;215;p34"/>
          <p:cNvPicPr preferRelativeResize="0"/>
          <p:nvPr/>
        </p:nvPicPr>
        <p:blipFill>
          <a:blip r:embed="rId5">
            <a:alphaModFix/>
          </a:blip>
          <a:stretch>
            <a:fillRect/>
          </a:stretch>
        </p:blipFill>
        <p:spPr>
          <a:xfrm>
            <a:off x="-2468471" y="1763911"/>
            <a:ext cx="353400" cy="353400"/>
          </a:xfrm>
          <a:prstGeom prst="ellipse">
            <a:avLst/>
          </a:prstGeom>
          <a:noFill/>
          <a:ln cap="flat" cmpd="sng" w="38100">
            <a:solidFill>
              <a:srgbClr val="7F7F7F"/>
            </a:solidFill>
            <a:prstDash val="solid"/>
            <a:round/>
            <a:headEnd len="sm" w="sm" type="none"/>
            <a:tailEnd len="sm" w="sm" type="none"/>
          </a:ln>
        </p:spPr>
      </p:pic>
      <p:pic>
        <p:nvPicPr>
          <p:cNvPr id="216" name="Google Shape;216;p34"/>
          <p:cNvPicPr preferRelativeResize="0"/>
          <p:nvPr/>
        </p:nvPicPr>
        <p:blipFill>
          <a:blip r:embed="rId5">
            <a:alphaModFix/>
          </a:blip>
          <a:stretch>
            <a:fillRect/>
          </a:stretch>
        </p:blipFill>
        <p:spPr>
          <a:xfrm>
            <a:off x="-2607353" y="2228178"/>
            <a:ext cx="353400" cy="353400"/>
          </a:xfrm>
          <a:prstGeom prst="ellipse">
            <a:avLst/>
          </a:prstGeom>
          <a:noFill/>
          <a:ln cap="flat" cmpd="sng" w="38100">
            <a:solidFill>
              <a:srgbClr val="7F7F7F"/>
            </a:solidFill>
            <a:prstDash val="solid"/>
            <a:round/>
            <a:headEnd len="sm" w="sm" type="none"/>
            <a:tailEnd len="sm" w="sm" type="none"/>
          </a:ln>
        </p:spPr>
      </p:pic>
      <p:sp>
        <p:nvSpPr>
          <p:cNvPr id="217" name="Google Shape;217;p34"/>
          <p:cNvSpPr txBox="1"/>
          <p:nvPr/>
        </p:nvSpPr>
        <p:spPr>
          <a:xfrm>
            <a:off x="2042647" y="3716326"/>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James Thompson</a:t>
            </a:r>
            <a:endParaRPr b="1" sz="1600">
              <a:latin typeface="Barlow"/>
              <a:ea typeface="Barlow"/>
              <a:cs typeface="Barlow"/>
              <a:sym typeface="Barlow"/>
            </a:endParaRPr>
          </a:p>
        </p:txBody>
      </p:sp>
      <p:sp>
        <p:nvSpPr>
          <p:cNvPr id="218" name="Google Shape;218;p34"/>
          <p:cNvSpPr txBox="1"/>
          <p:nvPr/>
        </p:nvSpPr>
        <p:spPr>
          <a:xfrm>
            <a:off x="2057265" y="3857625"/>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Wow! This looks like an amazing trip! </a:t>
            </a:r>
            <a:r>
              <a:rPr lang="en">
                <a:solidFill>
                  <a:schemeClr val="dk1"/>
                </a:solidFill>
                <a:latin typeface="Barlow"/>
                <a:ea typeface="Barlow"/>
                <a:cs typeface="Barlow"/>
                <a:sym typeface="Barlow"/>
              </a:rPr>
              <a:t>💯💯💯</a:t>
            </a:r>
            <a:endParaRPr>
              <a:latin typeface="Barlow"/>
              <a:ea typeface="Barlow"/>
              <a:cs typeface="Barlow"/>
              <a:sym typeface="Barlow"/>
            </a:endParaRPr>
          </a:p>
        </p:txBody>
      </p:sp>
      <p:pic>
        <p:nvPicPr>
          <p:cNvPr id="219" name="Google Shape;219;p34"/>
          <p:cNvPicPr preferRelativeResize="0"/>
          <p:nvPr/>
        </p:nvPicPr>
        <p:blipFill>
          <a:blip r:embed="rId5">
            <a:alphaModFix/>
          </a:blip>
          <a:stretch>
            <a:fillRect/>
          </a:stretch>
        </p:blipFill>
        <p:spPr>
          <a:xfrm>
            <a:off x="-4629529" y="2228178"/>
            <a:ext cx="353400" cy="353400"/>
          </a:xfrm>
          <a:prstGeom prst="ellipse">
            <a:avLst/>
          </a:prstGeom>
          <a:noFill/>
          <a:ln cap="flat" cmpd="sng" w="38100">
            <a:solidFill>
              <a:srgbClr val="7F7F7F"/>
            </a:solidFill>
            <a:prstDash val="solid"/>
            <a:round/>
            <a:headEnd len="sm" w="sm" type="none"/>
            <a:tailEnd len="sm" w="sm" type="none"/>
          </a:ln>
        </p:spPr>
      </p:pic>
      <p:sp>
        <p:nvSpPr>
          <p:cNvPr id="220" name="Google Shape;220;p34"/>
          <p:cNvSpPr txBox="1"/>
          <p:nvPr/>
        </p:nvSpPr>
        <p:spPr>
          <a:xfrm>
            <a:off x="2042647" y="4222883"/>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Jamie Morgan</a:t>
            </a:r>
            <a:endParaRPr b="1" sz="1600">
              <a:latin typeface="Barlow"/>
              <a:ea typeface="Barlow"/>
              <a:cs typeface="Barlow"/>
              <a:sym typeface="Barlow"/>
            </a:endParaRPr>
          </a:p>
        </p:txBody>
      </p:sp>
      <p:sp>
        <p:nvSpPr>
          <p:cNvPr id="221" name="Google Shape;221;p34"/>
          <p:cNvSpPr txBox="1"/>
          <p:nvPr/>
        </p:nvSpPr>
        <p:spPr>
          <a:xfrm>
            <a:off x="2057265" y="4364182"/>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Totally cool! Where else did you go in New York? I’d love to go some day!</a:t>
            </a:r>
            <a:endParaRPr>
              <a:latin typeface="Barlow"/>
              <a:ea typeface="Barlow"/>
              <a:cs typeface="Barlow"/>
              <a:sym typeface="Barlow"/>
            </a:endParaRPr>
          </a:p>
        </p:txBody>
      </p:sp>
      <p:grpSp>
        <p:nvGrpSpPr>
          <p:cNvPr id="222" name="Google Shape;222;p34"/>
          <p:cNvGrpSpPr/>
          <p:nvPr/>
        </p:nvGrpSpPr>
        <p:grpSpPr>
          <a:xfrm>
            <a:off x="9745970" y="1748667"/>
            <a:ext cx="7556454" cy="972538"/>
            <a:chOff x="968850" y="3266982"/>
            <a:chExt cx="6422825" cy="1901718"/>
          </a:xfrm>
        </p:grpSpPr>
        <p:pic>
          <p:nvPicPr>
            <p:cNvPr id="223" name="Google Shape;223;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24" name="Google Shape;224;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25" name="Google Shape;225;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226" name="Google Shape;226;p34"/>
          <p:cNvGrpSpPr/>
          <p:nvPr/>
        </p:nvGrpSpPr>
        <p:grpSpPr>
          <a:xfrm>
            <a:off x="9745970" y="2333155"/>
            <a:ext cx="7556454" cy="972538"/>
            <a:chOff x="968850" y="3266982"/>
            <a:chExt cx="6422825" cy="1901718"/>
          </a:xfrm>
        </p:grpSpPr>
        <p:pic>
          <p:nvPicPr>
            <p:cNvPr id="227" name="Google Shape;227;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28" name="Google Shape;228;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29" name="Google Shape;229;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230" name="Google Shape;230;p34"/>
          <p:cNvGrpSpPr/>
          <p:nvPr/>
        </p:nvGrpSpPr>
        <p:grpSpPr>
          <a:xfrm>
            <a:off x="9745970" y="2917644"/>
            <a:ext cx="7556454" cy="972538"/>
            <a:chOff x="968850" y="3266982"/>
            <a:chExt cx="6422825" cy="1901718"/>
          </a:xfrm>
        </p:grpSpPr>
        <p:pic>
          <p:nvPicPr>
            <p:cNvPr id="231" name="Google Shape;231;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32" name="Google Shape;232;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33" name="Google Shape;233;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pic>
        <p:nvPicPr>
          <p:cNvPr id="234" name="Google Shape;234;p34"/>
          <p:cNvPicPr preferRelativeResize="0"/>
          <p:nvPr/>
        </p:nvPicPr>
        <p:blipFill rotWithShape="1">
          <a:blip r:embed="rId12">
            <a:alphaModFix/>
          </a:blip>
          <a:srcRect b="0" l="17365" r="3048" t="0"/>
          <a:stretch/>
        </p:blipFill>
        <p:spPr>
          <a:xfrm>
            <a:off x="926029" y="205824"/>
            <a:ext cx="7277059" cy="19396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Open Sans Light"/>
              <a:buNone/>
              <a:defRPr sz="2800">
                <a:latin typeface="Open Sans Light"/>
                <a:ea typeface="Open Sans Light"/>
                <a:cs typeface="Open Sans Light"/>
                <a:sym typeface="Open Sans Light"/>
              </a:defRPr>
            </a:lvl1pPr>
            <a:lvl2pPr lvl="1" rtl="0">
              <a:spcBef>
                <a:spcPts val="0"/>
              </a:spcBef>
              <a:spcAft>
                <a:spcPts val="0"/>
              </a:spcAft>
              <a:buSzPts val="2800"/>
              <a:buFont typeface="Open Sans"/>
              <a:buNone/>
              <a:defRPr sz="2800">
                <a:latin typeface="Open Sans"/>
                <a:ea typeface="Open Sans"/>
                <a:cs typeface="Open Sans"/>
                <a:sym typeface="Open Sans"/>
              </a:defRPr>
            </a:lvl2pPr>
            <a:lvl3pPr lvl="2" rtl="0">
              <a:spcBef>
                <a:spcPts val="0"/>
              </a:spcBef>
              <a:spcAft>
                <a:spcPts val="0"/>
              </a:spcAft>
              <a:buSzPts val="2800"/>
              <a:buFont typeface="Open Sans"/>
              <a:buNone/>
              <a:defRPr sz="2800">
                <a:latin typeface="Open Sans"/>
                <a:ea typeface="Open Sans"/>
                <a:cs typeface="Open Sans"/>
                <a:sym typeface="Open Sans"/>
              </a:defRPr>
            </a:lvl3pPr>
            <a:lvl4pPr lvl="3" rtl="0">
              <a:spcBef>
                <a:spcPts val="0"/>
              </a:spcBef>
              <a:spcAft>
                <a:spcPts val="0"/>
              </a:spcAft>
              <a:buSzPts val="2800"/>
              <a:buFont typeface="Open Sans"/>
              <a:buNone/>
              <a:defRPr sz="2800">
                <a:latin typeface="Open Sans"/>
                <a:ea typeface="Open Sans"/>
                <a:cs typeface="Open Sans"/>
                <a:sym typeface="Open Sans"/>
              </a:defRPr>
            </a:lvl4pPr>
            <a:lvl5pPr lvl="4" rtl="0">
              <a:spcBef>
                <a:spcPts val="0"/>
              </a:spcBef>
              <a:spcAft>
                <a:spcPts val="0"/>
              </a:spcAft>
              <a:buSzPts val="2800"/>
              <a:buFont typeface="Open Sans"/>
              <a:buNone/>
              <a:defRPr sz="2800">
                <a:latin typeface="Open Sans"/>
                <a:ea typeface="Open Sans"/>
                <a:cs typeface="Open Sans"/>
                <a:sym typeface="Open Sans"/>
              </a:defRPr>
            </a:lvl5pPr>
            <a:lvl6pPr lvl="5" rtl="0">
              <a:spcBef>
                <a:spcPts val="0"/>
              </a:spcBef>
              <a:spcAft>
                <a:spcPts val="0"/>
              </a:spcAft>
              <a:buSzPts val="2800"/>
              <a:buFont typeface="Open Sans"/>
              <a:buNone/>
              <a:defRPr sz="2800">
                <a:latin typeface="Open Sans"/>
                <a:ea typeface="Open Sans"/>
                <a:cs typeface="Open Sans"/>
                <a:sym typeface="Open Sans"/>
              </a:defRPr>
            </a:lvl6pPr>
            <a:lvl7pPr lvl="6" rtl="0">
              <a:spcBef>
                <a:spcPts val="0"/>
              </a:spcBef>
              <a:spcAft>
                <a:spcPts val="0"/>
              </a:spcAft>
              <a:buSzPts val="2800"/>
              <a:buFont typeface="Open Sans"/>
              <a:buNone/>
              <a:defRPr sz="2800">
                <a:latin typeface="Open Sans"/>
                <a:ea typeface="Open Sans"/>
                <a:cs typeface="Open Sans"/>
                <a:sym typeface="Open Sans"/>
              </a:defRPr>
            </a:lvl7pPr>
            <a:lvl8pPr lvl="7" rtl="0">
              <a:spcBef>
                <a:spcPts val="0"/>
              </a:spcBef>
              <a:spcAft>
                <a:spcPts val="0"/>
              </a:spcAft>
              <a:buSzPts val="2800"/>
              <a:buFont typeface="Open Sans"/>
              <a:buNone/>
              <a:defRPr sz="2800">
                <a:latin typeface="Open Sans"/>
                <a:ea typeface="Open Sans"/>
                <a:cs typeface="Open Sans"/>
                <a:sym typeface="Open Sans"/>
              </a:defRPr>
            </a:lvl8pPr>
            <a:lvl9pPr lvl="8" rtl="0">
              <a:spcBef>
                <a:spcPts val="0"/>
              </a:spcBef>
              <a:spcAft>
                <a:spcPts val="0"/>
              </a:spcAft>
              <a:buSzPts val="2800"/>
              <a:buFont typeface="Open Sans"/>
              <a:buNone/>
              <a:defRPr sz="2800">
                <a:latin typeface="Open Sans"/>
                <a:ea typeface="Open Sans"/>
                <a:cs typeface="Open Sans"/>
                <a:sym typeface="Open Sans"/>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15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15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15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15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15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800">
                <a:solidFill>
                  <a:srgbClr val="FF4F42"/>
                </a:solidFill>
                <a:latin typeface="Open Sans"/>
                <a:ea typeface="Open Sans"/>
                <a:cs typeface="Open Sans"/>
                <a:sym typeface="Open Sans"/>
              </a:defRPr>
            </a:lvl1pPr>
            <a:lvl2pPr lvl="1" rtl="0" algn="r">
              <a:buNone/>
              <a:defRPr sz="800">
                <a:solidFill>
                  <a:srgbClr val="FF4F42"/>
                </a:solidFill>
                <a:latin typeface="Open Sans"/>
                <a:ea typeface="Open Sans"/>
                <a:cs typeface="Open Sans"/>
                <a:sym typeface="Open Sans"/>
              </a:defRPr>
            </a:lvl2pPr>
            <a:lvl3pPr lvl="2" rtl="0" algn="r">
              <a:buNone/>
              <a:defRPr sz="800">
                <a:solidFill>
                  <a:srgbClr val="FF4F42"/>
                </a:solidFill>
                <a:latin typeface="Open Sans"/>
                <a:ea typeface="Open Sans"/>
                <a:cs typeface="Open Sans"/>
                <a:sym typeface="Open Sans"/>
              </a:defRPr>
            </a:lvl3pPr>
            <a:lvl4pPr lvl="3" rtl="0" algn="r">
              <a:buNone/>
              <a:defRPr sz="800">
                <a:solidFill>
                  <a:srgbClr val="FF4F42"/>
                </a:solidFill>
                <a:latin typeface="Open Sans"/>
                <a:ea typeface="Open Sans"/>
                <a:cs typeface="Open Sans"/>
                <a:sym typeface="Open Sans"/>
              </a:defRPr>
            </a:lvl4pPr>
            <a:lvl5pPr lvl="4" rtl="0" algn="r">
              <a:buNone/>
              <a:defRPr sz="800">
                <a:solidFill>
                  <a:srgbClr val="FF4F42"/>
                </a:solidFill>
                <a:latin typeface="Open Sans"/>
                <a:ea typeface="Open Sans"/>
                <a:cs typeface="Open Sans"/>
                <a:sym typeface="Open Sans"/>
              </a:defRPr>
            </a:lvl5pPr>
            <a:lvl6pPr lvl="5" rtl="0" algn="r">
              <a:buNone/>
              <a:defRPr sz="800">
                <a:solidFill>
                  <a:srgbClr val="FF4F42"/>
                </a:solidFill>
                <a:latin typeface="Open Sans"/>
                <a:ea typeface="Open Sans"/>
                <a:cs typeface="Open Sans"/>
                <a:sym typeface="Open Sans"/>
              </a:defRPr>
            </a:lvl6pPr>
            <a:lvl7pPr lvl="6" rtl="0" algn="r">
              <a:buNone/>
              <a:defRPr sz="800">
                <a:solidFill>
                  <a:srgbClr val="FF4F42"/>
                </a:solidFill>
                <a:latin typeface="Open Sans"/>
                <a:ea typeface="Open Sans"/>
                <a:cs typeface="Open Sans"/>
                <a:sym typeface="Open Sans"/>
              </a:defRPr>
            </a:lvl7pPr>
            <a:lvl8pPr lvl="7" rtl="0" algn="r">
              <a:buNone/>
              <a:defRPr sz="800">
                <a:solidFill>
                  <a:srgbClr val="FF4F42"/>
                </a:solidFill>
                <a:latin typeface="Open Sans"/>
                <a:ea typeface="Open Sans"/>
                <a:cs typeface="Open Sans"/>
                <a:sym typeface="Open Sans"/>
              </a:defRPr>
            </a:lvl8pPr>
            <a:lvl9pPr lvl="8" rtl="0" algn="r">
              <a:buNone/>
              <a:defRPr sz="800">
                <a:solidFill>
                  <a:srgbClr val="FF4F4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nvSpPr>
        <p:spPr>
          <a:xfrm>
            <a:off x="465460" y="4703625"/>
            <a:ext cx="42438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4F42"/>
                </a:solidFill>
                <a:latin typeface="Open Sans"/>
                <a:ea typeface="Open Sans"/>
                <a:cs typeface="Open Sans"/>
                <a:sym typeface="Open Sans"/>
              </a:rPr>
              <a:t>xx.xx.20</a:t>
            </a:r>
            <a:endParaRPr>
              <a:solidFill>
                <a:srgbClr val="FF4F42"/>
              </a:solidFill>
              <a:latin typeface="Open Sans"/>
              <a:ea typeface="Open Sans"/>
              <a:cs typeface="Open Sans"/>
              <a:sym typeface="Open Sans"/>
            </a:endParaRPr>
          </a:p>
        </p:txBody>
      </p:sp>
      <p:sp>
        <p:nvSpPr>
          <p:cNvPr id="64" name="Google Shape;64;p15"/>
          <p:cNvSpPr txBox="1"/>
          <p:nvPr/>
        </p:nvSpPr>
        <p:spPr>
          <a:xfrm>
            <a:off x="4434626" y="4703625"/>
            <a:ext cx="4243800" cy="36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4F42"/>
                </a:solidFill>
                <a:latin typeface="Open Sans"/>
                <a:ea typeface="Open Sans"/>
                <a:cs typeface="Open Sans"/>
                <a:sym typeface="Open Sans"/>
              </a:rPr>
              <a:t>firstdraftnews.org  </a:t>
            </a:r>
            <a:r>
              <a:rPr b="1" lang="en" sz="800">
                <a:solidFill>
                  <a:srgbClr val="FF4F42"/>
                </a:solidFill>
                <a:latin typeface="Open Sans"/>
                <a:ea typeface="Open Sans"/>
                <a:cs typeface="Open Sans"/>
                <a:sym typeface="Open Sans"/>
              </a:rPr>
              <a:t>@firstdraftnews</a:t>
            </a:r>
            <a:endParaRPr sz="800">
              <a:solidFill>
                <a:srgbClr val="FF4F42"/>
              </a:solidFill>
              <a:latin typeface="Open Sans"/>
              <a:ea typeface="Open Sans"/>
              <a:cs typeface="Open Sans"/>
              <a:sym typeface="Open Sans"/>
            </a:endParaRPr>
          </a:p>
          <a:p>
            <a:pPr indent="0" lvl="0" marL="0" rtl="0" algn="r">
              <a:spcBef>
                <a:spcPts val="0"/>
              </a:spcBef>
              <a:spcAft>
                <a:spcPts val="0"/>
              </a:spcAft>
              <a:buNone/>
            </a:pPr>
            <a:r>
              <a:t/>
            </a:r>
            <a:endParaRPr sz="800">
              <a:solidFill>
                <a:srgbClr val="FF4F4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2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i.org/10.1073/pnas.192049811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47.png"/><Relationship Id="rId6" Type="http://schemas.openxmlformats.org/officeDocument/2006/relationships/image" Target="../media/image49.jpg"/><Relationship Id="rId7" Type="http://schemas.openxmlformats.org/officeDocument/2006/relationships/image" Target="../media/image39.png"/><Relationship Id="rId8"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44.jpg"/><Relationship Id="rId5" Type="http://schemas.openxmlformats.org/officeDocument/2006/relationships/image" Target="../media/image41.png"/><Relationship Id="rId6"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26.png"/><Relationship Id="rId6" Type="http://schemas.openxmlformats.org/officeDocument/2006/relationships/image" Target="../media/image42.png"/><Relationship Id="rId7" Type="http://schemas.openxmlformats.org/officeDocument/2006/relationships/image" Target="../media/image4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58.jpg"/><Relationship Id="rId5" Type="http://schemas.openxmlformats.org/officeDocument/2006/relationships/image" Target="../media/image48.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50.jpg"/><Relationship Id="rId5" Type="http://schemas.openxmlformats.org/officeDocument/2006/relationships/image" Target="../media/image54.jpg"/><Relationship Id="rId6" Type="http://schemas.openxmlformats.org/officeDocument/2006/relationships/image" Target="../media/image51.png"/><Relationship Id="rId7" Type="http://schemas.openxmlformats.org/officeDocument/2006/relationships/image" Target="../media/image52.jpg"/><Relationship Id="rId8"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58.jpg"/><Relationship Id="rId4" Type="http://schemas.openxmlformats.org/officeDocument/2006/relationships/image" Target="../media/image27.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37.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5AC0"/>
                </a:solidFill>
                <a:latin typeface="Montserrat"/>
                <a:ea typeface="Montserrat"/>
                <a:cs typeface="Montserrat"/>
                <a:sym typeface="Montserrat"/>
              </a:rPr>
              <a:t>Inoculation</a:t>
            </a:r>
            <a:r>
              <a:rPr lang="en">
                <a:solidFill>
                  <a:srgbClr val="005AC0"/>
                </a:solidFill>
                <a:latin typeface="Montserrat"/>
                <a:ea typeface="Montserrat"/>
                <a:cs typeface="Montserrat"/>
                <a:sym typeface="Montserrat"/>
              </a:rPr>
              <a:t> Against Misinformation</a:t>
            </a:r>
            <a:endParaRPr>
              <a:solidFill>
                <a:srgbClr val="005AC0"/>
              </a:solidFill>
              <a:latin typeface="Montserrat"/>
              <a:ea typeface="Montserrat"/>
              <a:cs typeface="Montserrat"/>
              <a:sym typeface="Montserrat"/>
            </a:endParaRPr>
          </a:p>
        </p:txBody>
      </p:sp>
      <p:sp>
        <p:nvSpPr>
          <p:cNvPr id="240" name="Google Shape;240;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latin typeface="Montserrat"/>
                <a:ea typeface="Montserrat"/>
                <a:cs typeface="Montserrat"/>
                <a:sym typeface="Montserrat"/>
              </a:rPr>
              <a:t>Milestone 1: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Experiment Design and Pre-analysis Plan</a:t>
            </a:r>
            <a:endParaRPr>
              <a:latin typeface="Montserrat"/>
              <a:ea typeface="Montserrat"/>
              <a:cs typeface="Montserrat"/>
              <a:sym typeface="Montserrat"/>
            </a:endParaRPr>
          </a:p>
        </p:txBody>
      </p:sp>
      <p:sp>
        <p:nvSpPr>
          <p:cNvPr id="241" name="Google Shape;241;p35"/>
          <p:cNvSpPr txBox="1"/>
          <p:nvPr/>
        </p:nvSpPr>
        <p:spPr>
          <a:xfrm>
            <a:off x="3708100" y="4784375"/>
            <a:ext cx="54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Team: Reka Zempleni, Ben Ditchfield, Quentin Hsu, Ross Dahlke, Kushagra Gupta</a:t>
            </a:r>
            <a:endParaRPr sz="10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Control</a:t>
            </a:r>
            <a:endParaRPr>
              <a:solidFill>
                <a:srgbClr val="005AC0"/>
              </a:solidFill>
              <a:latin typeface="Montserrat SemiBold"/>
              <a:ea typeface="Montserrat SemiBold"/>
              <a:cs typeface="Montserrat SemiBold"/>
              <a:sym typeface="Montserrat SemiBold"/>
            </a:endParaRPr>
          </a:p>
        </p:txBody>
      </p:sp>
      <p:grpSp>
        <p:nvGrpSpPr>
          <p:cNvPr id="408" name="Google Shape;408;p44"/>
          <p:cNvGrpSpPr/>
          <p:nvPr/>
        </p:nvGrpSpPr>
        <p:grpSpPr>
          <a:xfrm>
            <a:off x="311675" y="1274113"/>
            <a:ext cx="3870187" cy="3586364"/>
            <a:chOff x="311700" y="969350"/>
            <a:chExt cx="4107606" cy="3348300"/>
          </a:xfrm>
        </p:grpSpPr>
        <p:sp>
          <p:nvSpPr>
            <p:cNvPr id="409" name="Google Shape;409;p44"/>
            <p:cNvSpPr txBox="1"/>
            <p:nvPr/>
          </p:nvSpPr>
          <p:spPr>
            <a:xfrm>
              <a:off x="311706" y="1550450"/>
              <a:ext cx="4107600" cy="276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6AA84F"/>
                </a:buClr>
                <a:buSzPts val="1600"/>
                <a:buFont typeface="Montserrat"/>
                <a:buChar char="+"/>
              </a:pPr>
              <a:r>
                <a:rPr lang="en" sz="1600">
                  <a:solidFill>
                    <a:schemeClr val="dk2"/>
                  </a:solidFill>
                  <a:latin typeface="Montserrat"/>
                  <a:ea typeface="Montserrat"/>
                  <a:cs typeface="Montserrat"/>
                  <a:sym typeface="Montserrat"/>
                </a:rPr>
                <a:t>Reduced variability since we match participants to themselves. This means higher power overall.</a:t>
              </a:r>
              <a:endParaRPr sz="1600">
                <a:solidFill>
                  <a:schemeClr val="dk2"/>
                </a:solidFill>
                <a:latin typeface="Montserrat"/>
                <a:ea typeface="Montserrat"/>
                <a:cs typeface="Montserrat"/>
                <a:sym typeface="Montserrat"/>
              </a:endParaRPr>
            </a:p>
            <a:p>
              <a:pPr indent="-355600" lvl="0" marL="457200" rtl="0" algn="l">
                <a:lnSpc>
                  <a:spcPct val="115000"/>
                </a:lnSpc>
                <a:spcBef>
                  <a:spcPts val="1000"/>
                </a:spcBef>
                <a:spcAft>
                  <a:spcPts val="0"/>
                </a:spcAft>
                <a:buClr>
                  <a:srgbClr val="FF0000"/>
                </a:buClr>
                <a:buSzPts val="2000"/>
                <a:buFont typeface="Montserrat"/>
                <a:buChar char="-"/>
              </a:pPr>
              <a:r>
                <a:rPr lang="en" sz="1600">
                  <a:solidFill>
                    <a:schemeClr val="dk2"/>
                  </a:solidFill>
                  <a:latin typeface="Montserrat"/>
                  <a:ea typeface="Montserrat"/>
                  <a:cs typeface="Montserrat"/>
                  <a:sym typeface="Montserrat"/>
                </a:rPr>
                <a:t>Longer survey time (less time for other elements)</a:t>
              </a:r>
              <a:endParaRPr sz="1600">
                <a:solidFill>
                  <a:schemeClr val="dk2"/>
                </a:solidFill>
                <a:latin typeface="Montserrat"/>
                <a:ea typeface="Montserrat"/>
                <a:cs typeface="Montserrat"/>
                <a:sym typeface="Montserrat"/>
              </a:endParaRPr>
            </a:p>
            <a:p>
              <a:pPr indent="-355600" lvl="0" marL="457200" rtl="0" algn="l">
                <a:lnSpc>
                  <a:spcPct val="115000"/>
                </a:lnSpc>
                <a:spcBef>
                  <a:spcPts val="1000"/>
                </a:spcBef>
                <a:spcAft>
                  <a:spcPts val="1000"/>
                </a:spcAft>
                <a:buClr>
                  <a:srgbClr val="FF0000"/>
                </a:buClr>
                <a:buSzPts val="2000"/>
                <a:buFont typeface="Montserrat"/>
                <a:buChar char="-"/>
              </a:pPr>
              <a:r>
                <a:rPr lang="en" sz="1600">
                  <a:solidFill>
                    <a:schemeClr val="dk2"/>
                  </a:solidFill>
                  <a:latin typeface="Montserrat"/>
                  <a:ea typeface="Montserrat"/>
                  <a:cs typeface="Montserrat"/>
                  <a:sym typeface="Montserrat"/>
                </a:rPr>
                <a:t>Need to ensure comparability</a:t>
              </a:r>
              <a:endParaRPr sz="1600">
                <a:solidFill>
                  <a:srgbClr val="595959"/>
                </a:solidFill>
                <a:latin typeface="Montserrat"/>
                <a:ea typeface="Montserrat"/>
                <a:cs typeface="Montserrat"/>
                <a:sym typeface="Montserrat"/>
              </a:endParaRPr>
            </a:p>
          </p:txBody>
        </p:sp>
        <p:sp>
          <p:nvSpPr>
            <p:cNvPr id="410" name="Google Shape;410;p44"/>
            <p:cNvSpPr txBox="1"/>
            <p:nvPr/>
          </p:nvSpPr>
          <p:spPr>
            <a:xfrm>
              <a:off x="311700"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Considerations</a:t>
              </a:r>
              <a:endParaRPr sz="1600">
                <a:solidFill>
                  <a:srgbClr val="005AC0"/>
                </a:solidFill>
                <a:latin typeface="Montserrat SemiBold"/>
                <a:ea typeface="Montserrat SemiBold"/>
                <a:cs typeface="Montserrat SemiBold"/>
                <a:sym typeface="Montserrat SemiBold"/>
              </a:endParaRPr>
            </a:p>
          </p:txBody>
        </p:sp>
        <p:cxnSp>
          <p:nvCxnSpPr>
            <p:cNvPr id="411" name="Google Shape;411;p44"/>
            <p:cNvCxnSpPr/>
            <p:nvPr/>
          </p:nvCxnSpPr>
          <p:spPr>
            <a:xfrm>
              <a:off x="311700" y="1348550"/>
              <a:ext cx="4107600" cy="0"/>
            </a:xfrm>
            <a:prstGeom prst="straightConnector1">
              <a:avLst/>
            </a:prstGeom>
            <a:noFill/>
            <a:ln cap="flat" cmpd="sng" w="9525">
              <a:solidFill>
                <a:srgbClr val="595959"/>
              </a:solidFill>
              <a:prstDash val="solid"/>
              <a:round/>
              <a:headEnd len="med" w="med" type="none"/>
              <a:tailEnd len="med" w="med" type="none"/>
            </a:ln>
          </p:spPr>
        </p:cxnSp>
      </p:grpSp>
      <p:grpSp>
        <p:nvGrpSpPr>
          <p:cNvPr id="412" name="Google Shape;412;p44"/>
          <p:cNvGrpSpPr/>
          <p:nvPr/>
        </p:nvGrpSpPr>
        <p:grpSpPr>
          <a:xfrm>
            <a:off x="4962125" y="1274113"/>
            <a:ext cx="3870186" cy="3586364"/>
            <a:chOff x="4714875" y="969350"/>
            <a:chExt cx="4107606" cy="3348300"/>
          </a:xfrm>
        </p:grpSpPr>
        <p:sp>
          <p:nvSpPr>
            <p:cNvPr id="413" name="Google Shape;413;p44"/>
            <p:cNvSpPr txBox="1"/>
            <p:nvPr/>
          </p:nvSpPr>
          <p:spPr>
            <a:xfrm>
              <a:off x="4714881" y="1550450"/>
              <a:ext cx="4107600" cy="276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Each topic has a pair of examples. We randomize which pair element is used pre and post test per participant.</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Control group has a neutral treatment teaching them about sleep (using comparable format)</a:t>
              </a:r>
              <a:endParaRPr sz="1600">
                <a:solidFill>
                  <a:srgbClr val="595959"/>
                </a:solidFill>
                <a:latin typeface="Montserrat"/>
                <a:ea typeface="Montserrat"/>
                <a:cs typeface="Montserrat"/>
                <a:sym typeface="Montserrat"/>
              </a:endParaRPr>
            </a:p>
          </p:txBody>
        </p:sp>
        <p:sp>
          <p:nvSpPr>
            <p:cNvPr id="414" name="Google Shape;414;p44"/>
            <p:cNvSpPr txBox="1"/>
            <p:nvPr/>
          </p:nvSpPr>
          <p:spPr>
            <a:xfrm>
              <a:off x="4714875"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Design</a:t>
              </a:r>
              <a:endParaRPr sz="1600">
                <a:solidFill>
                  <a:srgbClr val="005AC0"/>
                </a:solidFill>
                <a:latin typeface="Montserrat SemiBold"/>
                <a:ea typeface="Montserrat SemiBold"/>
                <a:cs typeface="Montserrat SemiBold"/>
                <a:sym typeface="Montserrat SemiBold"/>
              </a:endParaRPr>
            </a:p>
          </p:txBody>
        </p:sp>
        <p:cxnSp>
          <p:nvCxnSpPr>
            <p:cNvPr id="415" name="Google Shape;415;p44"/>
            <p:cNvCxnSpPr/>
            <p:nvPr/>
          </p:nvCxnSpPr>
          <p:spPr>
            <a:xfrm>
              <a:off x="4714875" y="1348550"/>
              <a:ext cx="4107600" cy="0"/>
            </a:xfrm>
            <a:prstGeom prst="straightConnector1">
              <a:avLst/>
            </a:prstGeom>
            <a:noFill/>
            <a:ln cap="flat" cmpd="sng" w="9525">
              <a:solidFill>
                <a:srgbClr val="595959"/>
              </a:solidFill>
              <a:prstDash val="solid"/>
              <a:round/>
              <a:headEnd len="med" w="med" type="none"/>
              <a:tailEnd len="med" w="med" type="none"/>
            </a:ln>
          </p:spPr>
        </p:cxnSp>
      </p:grpSp>
      <p:cxnSp>
        <p:nvCxnSpPr>
          <p:cNvPr id="416" name="Google Shape;416;p44"/>
          <p:cNvCxnSpPr/>
          <p:nvPr/>
        </p:nvCxnSpPr>
        <p:spPr>
          <a:xfrm>
            <a:off x="4572000" y="1413077"/>
            <a:ext cx="0" cy="3469500"/>
          </a:xfrm>
          <a:prstGeom prst="straightConnector1">
            <a:avLst/>
          </a:prstGeom>
          <a:noFill/>
          <a:ln cap="flat" cmpd="sng" w="9525">
            <a:solidFill>
              <a:srgbClr val="595959"/>
            </a:solidFill>
            <a:prstDash val="dash"/>
            <a:round/>
            <a:headEnd len="med" w="med" type="none"/>
            <a:tailEnd len="med" w="med" type="none"/>
          </a:ln>
        </p:spPr>
      </p:cxnSp>
      <p:sp>
        <p:nvSpPr>
          <p:cNvPr id="417" name="Google Shape;417;p44"/>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Overview</a:t>
            </a:r>
            <a:endParaRPr>
              <a:solidFill>
                <a:srgbClr val="005AC0"/>
              </a:solidFill>
              <a:latin typeface="Montserrat SemiBold"/>
              <a:ea typeface="Montserrat SemiBold"/>
              <a:cs typeface="Montserrat SemiBold"/>
              <a:sym typeface="Montserrat SemiBold"/>
            </a:endParaRPr>
          </a:p>
        </p:txBody>
      </p:sp>
      <p:sp>
        <p:nvSpPr>
          <p:cNvPr id="424" name="Google Shape;424;p45"/>
          <p:cNvSpPr txBox="1"/>
          <p:nvPr>
            <p:ph idx="1" type="body"/>
          </p:nvPr>
        </p:nvSpPr>
        <p:spPr>
          <a:xfrm>
            <a:off x="311700" y="1228675"/>
            <a:ext cx="7894200" cy="2612100"/>
          </a:xfrm>
          <a:prstGeom prst="rect">
            <a:avLst/>
          </a:prstGeom>
        </p:spPr>
        <p:txBody>
          <a:bodyPr anchorCtr="0" anchor="t" bIns="91425" lIns="91425" spcFirstLastPara="1" rIns="91425" wrap="square" tIns="91425">
            <a:normAutofit fontScale="92500" lnSpcReduction="20000"/>
          </a:bodyPr>
          <a:lstStyle/>
          <a:p>
            <a:pPr indent="-322580" lvl="0" marL="457200" rtl="0" algn="l">
              <a:lnSpc>
                <a:spcPct val="105000"/>
              </a:lnSpc>
              <a:spcBef>
                <a:spcPts val="0"/>
              </a:spcBef>
              <a:spcAft>
                <a:spcPts val="0"/>
              </a:spcAft>
              <a:buClr>
                <a:srgbClr val="005AC0"/>
              </a:buClr>
              <a:buSzPct val="100000"/>
              <a:buFont typeface="Montserrat"/>
              <a:buAutoNum type="arabicPeriod"/>
            </a:pPr>
            <a:r>
              <a:rPr lang="en" sz="1600">
                <a:latin typeface="Montserrat"/>
                <a:ea typeface="Montserrat"/>
                <a:cs typeface="Montserrat"/>
                <a:sym typeface="Montserrat"/>
              </a:rPr>
              <a:t>Mini-course focused on </a:t>
            </a:r>
            <a:r>
              <a:rPr b="1" lang="en" sz="1600">
                <a:latin typeface="Montserrat"/>
                <a:ea typeface="Montserrat"/>
                <a:cs typeface="Montserrat"/>
                <a:sym typeface="Montserrat"/>
              </a:rPr>
              <a:t>3 tactics</a:t>
            </a:r>
            <a:endParaRPr b="1"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Misleading graphs (original course)</a:t>
            </a:r>
            <a:endParaRPr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Anecdotes (new!)</a:t>
            </a:r>
            <a:endParaRPr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False Comparisons (new!)</a:t>
            </a:r>
            <a:endParaRPr sz="1600">
              <a:latin typeface="Montserrat"/>
              <a:ea typeface="Montserrat"/>
              <a:cs typeface="Montserrat"/>
              <a:sym typeface="Montserrat"/>
            </a:endParaRPr>
          </a:p>
          <a:p>
            <a:pPr indent="-322580" lvl="0" marL="457200" rtl="0" algn="l">
              <a:lnSpc>
                <a:spcPct val="105000"/>
              </a:lnSpc>
              <a:spcBef>
                <a:spcPts val="2000"/>
              </a:spcBef>
              <a:spcAft>
                <a:spcPts val="0"/>
              </a:spcAft>
              <a:buClr>
                <a:srgbClr val="005AC0"/>
              </a:buClr>
              <a:buSzPct val="100000"/>
              <a:buFont typeface="Montserrat"/>
              <a:buAutoNum type="arabicPeriod"/>
            </a:pPr>
            <a:r>
              <a:rPr b="1" lang="en" sz="1600">
                <a:latin typeface="Montserrat"/>
                <a:ea typeface="Montserrat"/>
                <a:cs typeface="Montserrat"/>
                <a:sym typeface="Montserrat"/>
              </a:rPr>
              <a:t>Enhanced delivery</a:t>
            </a:r>
            <a:r>
              <a:rPr lang="en" sz="1600">
                <a:latin typeface="Montserrat"/>
                <a:ea typeface="Montserrat"/>
                <a:cs typeface="Montserrat"/>
                <a:sym typeface="Montserrat"/>
              </a:rPr>
              <a:t> with more interactivity</a:t>
            </a:r>
            <a:endParaRPr sz="1600">
              <a:latin typeface="Montserrat"/>
              <a:ea typeface="Montserrat"/>
              <a:cs typeface="Montserrat"/>
              <a:sym typeface="Montserrat"/>
            </a:endParaRPr>
          </a:p>
          <a:p>
            <a:pPr indent="-322580" lvl="0" marL="457200" rtl="0" algn="l">
              <a:lnSpc>
                <a:spcPct val="105000"/>
              </a:lnSpc>
              <a:spcBef>
                <a:spcPts val="2000"/>
              </a:spcBef>
              <a:spcAft>
                <a:spcPts val="2000"/>
              </a:spcAft>
              <a:buClr>
                <a:srgbClr val="005AC0"/>
              </a:buClr>
              <a:buSzPct val="100000"/>
              <a:buFont typeface="Montserrat"/>
              <a:buAutoNum type="arabicPeriod"/>
            </a:pPr>
            <a:r>
              <a:rPr lang="en" sz="1600">
                <a:latin typeface="Montserrat"/>
                <a:ea typeface="Montserrat"/>
                <a:cs typeface="Montserrat"/>
                <a:sym typeface="Montserrat"/>
              </a:rPr>
              <a:t>6 minute </a:t>
            </a:r>
            <a:r>
              <a:rPr b="1" lang="en" sz="1600">
                <a:latin typeface="Montserrat"/>
                <a:ea typeface="Montserrat"/>
                <a:cs typeface="Montserrat"/>
                <a:sym typeface="Montserrat"/>
              </a:rPr>
              <a:t>control course</a:t>
            </a:r>
            <a:r>
              <a:rPr lang="en" sz="1600">
                <a:latin typeface="Montserrat"/>
                <a:ea typeface="Montserrat"/>
                <a:cs typeface="Montserrat"/>
                <a:sym typeface="Montserrat"/>
              </a:rPr>
              <a:t> that is independent from outcomes</a:t>
            </a:r>
            <a:endParaRPr i="1" sz="1600">
              <a:highlight>
                <a:schemeClr val="accent6"/>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New Tactics</a:t>
            </a:r>
            <a:endParaRPr>
              <a:solidFill>
                <a:srgbClr val="005AC0"/>
              </a:solidFill>
              <a:latin typeface="Montserrat SemiBold"/>
              <a:ea typeface="Montserrat SemiBold"/>
              <a:cs typeface="Montserrat SemiBold"/>
              <a:sym typeface="Montserrat SemiBold"/>
            </a:endParaRPr>
          </a:p>
        </p:txBody>
      </p:sp>
      <p:pic>
        <p:nvPicPr>
          <p:cNvPr id="430" name="Google Shape;430;p46"/>
          <p:cNvPicPr preferRelativeResize="0"/>
          <p:nvPr/>
        </p:nvPicPr>
        <p:blipFill>
          <a:blip r:embed="rId3">
            <a:alphaModFix/>
          </a:blip>
          <a:stretch>
            <a:fillRect/>
          </a:stretch>
        </p:blipFill>
        <p:spPr>
          <a:xfrm>
            <a:off x="497637" y="910625"/>
            <a:ext cx="8148725" cy="4232874"/>
          </a:xfrm>
          <a:prstGeom prst="rect">
            <a:avLst/>
          </a:prstGeom>
          <a:noFill/>
          <a:ln>
            <a:noFill/>
          </a:ln>
        </p:spPr>
      </p:pic>
      <p:sp>
        <p:nvSpPr>
          <p:cNvPr id="431" name="Google Shape;431;p46"/>
          <p:cNvSpPr/>
          <p:nvPr/>
        </p:nvSpPr>
        <p:spPr>
          <a:xfrm>
            <a:off x="3914728" y="4458266"/>
            <a:ext cx="588600" cy="667200"/>
          </a:xfrm>
          <a:prstGeom prst="rect">
            <a:avLst/>
          </a:prstGeom>
          <a:noFill/>
          <a:ln cap="flat" cmpd="sng" w="38100">
            <a:solidFill>
              <a:srgbClr val="005A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4964977" y="1832214"/>
            <a:ext cx="588600" cy="667200"/>
          </a:xfrm>
          <a:prstGeom prst="rect">
            <a:avLst/>
          </a:prstGeom>
          <a:noFill/>
          <a:ln cap="flat" cmpd="sng" w="38100">
            <a:solidFill>
              <a:srgbClr val="005A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Delivery</a:t>
            </a:r>
            <a:endParaRPr>
              <a:solidFill>
                <a:srgbClr val="005AC0"/>
              </a:solidFill>
              <a:latin typeface="Montserrat SemiBold"/>
              <a:ea typeface="Montserrat SemiBold"/>
              <a:cs typeface="Montserrat SemiBold"/>
              <a:sym typeface="Montserrat SemiBold"/>
            </a:endParaRPr>
          </a:p>
        </p:txBody>
      </p:sp>
      <p:sp>
        <p:nvSpPr>
          <p:cNvPr id="438" name="Google Shape;438;p47"/>
          <p:cNvSpPr/>
          <p:nvPr/>
        </p:nvSpPr>
        <p:spPr>
          <a:xfrm>
            <a:off x="1518663" y="1186238"/>
            <a:ext cx="11877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SMS Style Snippets</a:t>
            </a:r>
            <a:endParaRPr i="1">
              <a:latin typeface="Montserrat"/>
              <a:ea typeface="Montserrat"/>
              <a:cs typeface="Montserrat"/>
              <a:sym typeface="Montserrat"/>
            </a:endParaRPr>
          </a:p>
        </p:txBody>
      </p:sp>
      <p:sp>
        <p:nvSpPr>
          <p:cNvPr id="439" name="Google Shape;439;p47"/>
          <p:cNvSpPr/>
          <p:nvPr/>
        </p:nvSpPr>
        <p:spPr>
          <a:xfrm>
            <a:off x="1447876" y="2542900"/>
            <a:ext cx="14592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Infographics</a:t>
            </a:r>
            <a:endParaRPr i="1">
              <a:latin typeface="Montserrat"/>
              <a:ea typeface="Montserrat"/>
              <a:cs typeface="Montserrat"/>
              <a:sym typeface="Montserrat"/>
            </a:endParaRPr>
          </a:p>
        </p:txBody>
      </p:sp>
      <p:pic>
        <p:nvPicPr>
          <p:cNvPr id="440" name="Google Shape;440;p47"/>
          <p:cNvPicPr preferRelativeResize="0"/>
          <p:nvPr/>
        </p:nvPicPr>
        <p:blipFill rotWithShape="1">
          <a:blip r:embed="rId3">
            <a:alphaModFix/>
          </a:blip>
          <a:srcRect b="32258" l="0" r="0" t="0"/>
          <a:stretch/>
        </p:blipFill>
        <p:spPr>
          <a:xfrm>
            <a:off x="4164825" y="3722171"/>
            <a:ext cx="4540300" cy="1030575"/>
          </a:xfrm>
          <a:prstGeom prst="rect">
            <a:avLst/>
          </a:prstGeom>
          <a:noFill/>
          <a:ln>
            <a:noFill/>
          </a:ln>
        </p:spPr>
      </p:pic>
      <p:pic>
        <p:nvPicPr>
          <p:cNvPr id="441" name="Google Shape;441;p47"/>
          <p:cNvPicPr preferRelativeResize="0"/>
          <p:nvPr/>
        </p:nvPicPr>
        <p:blipFill>
          <a:blip r:embed="rId4">
            <a:alphaModFix/>
          </a:blip>
          <a:stretch>
            <a:fillRect/>
          </a:stretch>
        </p:blipFill>
        <p:spPr>
          <a:xfrm>
            <a:off x="166300" y="1987175"/>
            <a:ext cx="3892425" cy="281475"/>
          </a:xfrm>
          <a:prstGeom prst="rect">
            <a:avLst/>
          </a:prstGeom>
          <a:noFill/>
          <a:ln>
            <a:noFill/>
          </a:ln>
        </p:spPr>
      </p:pic>
      <p:sp>
        <p:nvSpPr>
          <p:cNvPr id="442" name="Google Shape;442;p47"/>
          <p:cNvSpPr/>
          <p:nvPr/>
        </p:nvSpPr>
        <p:spPr>
          <a:xfrm>
            <a:off x="5841125" y="1186250"/>
            <a:ext cx="11877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Examples</a:t>
            </a:r>
            <a:endParaRPr i="1">
              <a:latin typeface="Montserrat"/>
              <a:ea typeface="Montserrat"/>
              <a:cs typeface="Montserrat"/>
              <a:sym typeface="Montserrat"/>
            </a:endParaRPr>
          </a:p>
        </p:txBody>
      </p:sp>
      <p:pic>
        <p:nvPicPr>
          <p:cNvPr id="443" name="Google Shape;443;p47"/>
          <p:cNvPicPr preferRelativeResize="0"/>
          <p:nvPr/>
        </p:nvPicPr>
        <p:blipFill rotWithShape="1">
          <a:blip r:embed="rId5">
            <a:alphaModFix/>
          </a:blip>
          <a:srcRect b="5649" l="5960" r="6258" t="8624"/>
          <a:stretch/>
        </p:blipFill>
        <p:spPr>
          <a:xfrm>
            <a:off x="1317913" y="3449538"/>
            <a:ext cx="1589225" cy="1575825"/>
          </a:xfrm>
          <a:prstGeom prst="rect">
            <a:avLst/>
          </a:prstGeom>
          <a:noFill/>
          <a:ln>
            <a:noFill/>
          </a:ln>
        </p:spPr>
      </p:pic>
      <p:pic>
        <p:nvPicPr>
          <p:cNvPr id="444" name="Google Shape;444;p47"/>
          <p:cNvPicPr preferRelativeResize="0"/>
          <p:nvPr/>
        </p:nvPicPr>
        <p:blipFill>
          <a:blip r:embed="rId6">
            <a:alphaModFix/>
          </a:blip>
          <a:stretch>
            <a:fillRect/>
          </a:stretch>
        </p:blipFill>
        <p:spPr>
          <a:xfrm>
            <a:off x="4355400" y="1854662"/>
            <a:ext cx="4349737" cy="1030575"/>
          </a:xfrm>
          <a:prstGeom prst="rect">
            <a:avLst/>
          </a:prstGeom>
          <a:noFill/>
          <a:ln>
            <a:noFill/>
          </a:ln>
        </p:spPr>
      </p:pic>
      <p:sp>
        <p:nvSpPr>
          <p:cNvPr id="445" name="Google Shape;445;p47"/>
          <p:cNvSpPr/>
          <p:nvPr/>
        </p:nvSpPr>
        <p:spPr>
          <a:xfrm>
            <a:off x="5841125" y="2987525"/>
            <a:ext cx="13293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Interactive Questions</a:t>
            </a:r>
            <a:endParaRPr i="1">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Control Task</a:t>
            </a:r>
            <a:endParaRPr>
              <a:solidFill>
                <a:srgbClr val="005AC0"/>
              </a:solidFill>
              <a:latin typeface="Montserrat SemiBold"/>
              <a:ea typeface="Montserrat SemiBold"/>
              <a:cs typeface="Montserrat SemiBold"/>
              <a:sym typeface="Montserrat SemiBold"/>
            </a:endParaRPr>
          </a:p>
        </p:txBody>
      </p:sp>
      <p:sp>
        <p:nvSpPr>
          <p:cNvPr id="451" name="Google Shape;451;p48"/>
          <p:cNvSpPr txBox="1"/>
          <p:nvPr>
            <p:ph idx="1" type="body"/>
          </p:nvPr>
        </p:nvSpPr>
        <p:spPr>
          <a:xfrm>
            <a:off x="311700" y="1228675"/>
            <a:ext cx="7894200" cy="26121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6</a:t>
            </a:r>
            <a:r>
              <a:rPr lang="en" sz="1600">
                <a:latin typeface="Montserrat"/>
                <a:ea typeface="Montserrat"/>
                <a:cs typeface="Montserrat"/>
                <a:sym typeface="Montserrat"/>
              </a:rPr>
              <a:t> minute </a:t>
            </a:r>
            <a:r>
              <a:rPr b="1" lang="en" sz="1600">
                <a:latin typeface="Montserrat"/>
                <a:ea typeface="Montserrat"/>
                <a:cs typeface="Montserrat"/>
                <a:sym typeface="Montserrat"/>
              </a:rPr>
              <a:t>control course</a:t>
            </a:r>
            <a:r>
              <a:rPr lang="en" sz="1600">
                <a:latin typeface="Montserrat"/>
                <a:ea typeface="Montserrat"/>
                <a:cs typeface="Montserrat"/>
                <a:sym typeface="Montserrat"/>
              </a:rPr>
              <a:t> that is independent from outcomes</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Educative topic</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Neutral topic</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Not extremely boring, but also not too interesting</a:t>
            </a:r>
            <a:endParaRPr sz="1600">
              <a:latin typeface="Montserrat"/>
              <a:ea typeface="Montserrat"/>
              <a:cs typeface="Montserrat"/>
              <a:sym typeface="Montserrat"/>
            </a:endParaRPr>
          </a:p>
          <a:p>
            <a:pPr indent="-330200" lvl="0" marL="457200" rtl="0" algn="l">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Why We Sleep</a:t>
            </a:r>
            <a:endParaRPr sz="16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Treatments</a:t>
            </a:r>
            <a:endParaRPr/>
          </a:p>
        </p:txBody>
      </p:sp>
      <p:sp>
        <p:nvSpPr>
          <p:cNvPr id="457" name="Google Shape;457;p49"/>
          <p:cNvSpPr txBox="1"/>
          <p:nvPr>
            <p:ph idx="1" type="body"/>
          </p:nvPr>
        </p:nvSpPr>
        <p:spPr>
          <a:xfrm>
            <a:off x="311700" y="961500"/>
            <a:ext cx="8520600" cy="4008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Focused mini-course on tactics</a:t>
            </a:r>
            <a:endParaRPr/>
          </a:p>
          <a:p>
            <a:pPr indent="-325755" lvl="0" marL="457200" rtl="0" algn="l">
              <a:spcBef>
                <a:spcPts val="1200"/>
              </a:spcBef>
              <a:spcAft>
                <a:spcPts val="0"/>
              </a:spcAft>
              <a:buSzPct val="100000"/>
              <a:buChar char="●"/>
            </a:pPr>
            <a:r>
              <a:rPr lang="en"/>
              <a:t>Misleading graphs</a:t>
            </a:r>
            <a:endParaRPr/>
          </a:p>
          <a:p>
            <a:pPr indent="-325755" lvl="0" marL="457200" rtl="0" algn="l">
              <a:spcBef>
                <a:spcPts val="0"/>
              </a:spcBef>
              <a:spcAft>
                <a:spcPts val="0"/>
              </a:spcAft>
              <a:buSzPct val="100000"/>
              <a:buChar char="●"/>
            </a:pPr>
            <a:r>
              <a:rPr lang="en"/>
              <a:t>Anecdotes</a:t>
            </a:r>
            <a:endParaRPr/>
          </a:p>
          <a:p>
            <a:pPr indent="-325755" lvl="0" marL="457200" rtl="0" algn="l">
              <a:spcBef>
                <a:spcPts val="0"/>
              </a:spcBef>
              <a:spcAft>
                <a:spcPts val="0"/>
              </a:spcAft>
              <a:buSzPct val="100000"/>
              <a:buChar char="●"/>
            </a:pPr>
            <a:r>
              <a:rPr lang="en"/>
              <a:t>False Comparisons</a:t>
            </a:r>
            <a:endParaRPr/>
          </a:p>
          <a:p>
            <a:pPr indent="0" lvl="0" marL="0" rtl="0" algn="l">
              <a:spcBef>
                <a:spcPts val="1200"/>
              </a:spcBef>
              <a:spcAft>
                <a:spcPts val="0"/>
              </a:spcAft>
              <a:buNone/>
            </a:pPr>
            <a:r>
              <a:rPr lang="en"/>
              <a:t>Educative delivery similar to First Draft’s SMS course</a:t>
            </a:r>
            <a:endParaRPr/>
          </a:p>
          <a:p>
            <a:pPr indent="0" lvl="0" marL="0" rtl="0" algn="l">
              <a:spcBef>
                <a:spcPts val="1200"/>
              </a:spcBef>
              <a:spcAft>
                <a:spcPts val="0"/>
              </a:spcAft>
              <a:buNone/>
            </a:pPr>
            <a:r>
              <a:rPr lang="en"/>
              <a:t>Additional examples and interactive components to better deliver the concepts &amp; effectiveness based on literature</a:t>
            </a:r>
            <a:endParaRPr/>
          </a:p>
          <a:p>
            <a:pPr indent="0" lvl="0" marL="0" rtl="0" algn="l">
              <a:spcBef>
                <a:spcPts val="1200"/>
              </a:spcBef>
              <a:spcAft>
                <a:spcPts val="0"/>
              </a:spcAft>
              <a:buNone/>
            </a:pPr>
            <a:r>
              <a:rPr lang="en"/>
              <a:t>Why we dropped delivery method (</a:t>
            </a:r>
            <a:r>
              <a:rPr lang="en" sz="1367"/>
              <a:t>Delivery methods - use the best one, based on literature and partner (considered multiple treatments)  → get best chance to have an impact &amp; tactic effects &amp; focus on HTEs</a:t>
            </a:r>
            <a:r>
              <a:rPr lang="en"/>
              <a:t>)</a:t>
            </a:r>
            <a:endParaRPr/>
          </a:p>
          <a:p>
            <a:pPr indent="0" lvl="0" marL="0" rtl="0" algn="l">
              <a:spcBef>
                <a:spcPts val="1200"/>
              </a:spcBef>
              <a:spcAft>
                <a:spcPts val="0"/>
              </a:spcAft>
              <a:buNone/>
            </a:pPr>
            <a:r>
              <a:rPr lang="en"/>
              <a:t>Finding the right control (e.g. sleep, freezer burn, macula degeneration), deciding on tactics</a:t>
            </a:r>
            <a:endParaRPr/>
          </a:p>
          <a:p>
            <a:pPr indent="0" lvl="0" marL="0" rtl="0" algn="l">
              <a:spcBef>
                <a:spcPts val="1200"/>
              </a:spcBef>
              <a:spcAft>
                <a:spcPts val="1200"/>
              </a:spcAft>
              <a:buNone/>
            </a:pPr>
            <a:r>
              <a:rPr lang="en"/>
              <a:t>Additional considerations: Neutral tone (not polarizing topics) Partner interest in less studied tactics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Outcome Questions</a:t>
            </a:r>
            <a:endParaRPr>
              <a:solidFill>
                <a:srgbClr val="005AC0"/>
              </a:solidFill>
              <a:latin typeface="Montserrat SemiBold"/>
              <a:ea typeface="Montserrat SemiBold"/>
              <a:cs typeface="Montserrat SemiBold"/>
              <a:sym typeface="Montserrat SemiBold"/>
            </a:endParaRPr>
          </a:p>
        </p:txBody>
      </p:sp>
      <p:sp>
        <p:nvSpPr>
          <p:cNvPr id="463" name="Google Shape;463;p50"/>
          <p:cNvSpPr txBox="1"/>
          <p:nvPr>
            <p:ph idx="1" type="body"/>
          </p:nvPr>
        </p:nvSpPr>
        <p:spPr>
          <a:xfrm>
            <a:off x="311700" y="1228675"/>
            <a:ext cx="5160000" cy="2612100"/>
          </a:xfrm>
          <a:prstGeom prst="rect">
            <a:avLst/>
          </a:prstGeom>
        </p:spPr>
        <p:txBody>
          <a:bodyPr anchorCtr="0" anchor="t" bIns="91425" lIns="91425" spcFirstLastPara="1" rIns="91425" wrap="square" tIns="91425">
            <a:normAutofit lnSpcReduction="10000"/>
          </a:bodyPr>
          <a:lstStyle/>
          <a:p>
            <a:pPr indent="-330200" lvl="0" marL="457200" rtl="0" algn="l">
              <a:lnSpc>
                <a:spcPct val="105000"/>
              </a:lnSpc>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How </a:t>
            </a:r>
            <a:r>
              <a:rPr b="1" lang="en" sz="1600">
                <a:latin typeface="Montserrat"/>
                <a:ea typeface="Montserrat"/>
                <a:cs typeface="Montserrat"/>
                <a:sym typeface="Montserrat"/>
              </a:rPr>
              <a:t>manipulative </a:t>
            </a:r>
            <a:r>
              <a:rPr lang="en" sz="1600">
                <a:latin typeface="Montserrat"/>
                <a:ea typeface="Montserrat"/>
                <a:cs typeface="Montserrat"/>
                <a:sym typeface="Montserrat"/>
              </a:rPr>
              <a:t>do you find this post?     </a:t>
            </a:r>
            <a:r>
              <a:rPr i="1" lang="en" sz="1600">
                <a:latin typeface="Montserrat"/>
                <a:ea typeface="Montserrat"/>
                <a:cs typeface="Montserrat"/>
                <a:sym typeface="Montserrat"/>
              </a:rPr>
              <a:t>(6 point scale)</a:t>
            </a:r>
            <a:endParaRPr i="1"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Which </a:t>
            </a:r>
            <a:r>
              <a:rPr b="1" lang="en" sz="1600">
                <a:latin typeface="Montserrat"/>
                <a:ea typeface="Montserrat"/>
                <a:cs typeface="Montserrat"/>
                <a:sym typeface="Montserrat"/>
              </a:rPr>
              <a:t>aspect</a:t>
            </a:r>
            <a:r>
              <a:rPr lang="en" sz="1600">
                <a:latin typeface="Montserrat"/>
                <a:ea typeface="Montserrat"/>
                <a:cs typeface="Montserrat"/>
                <a:sym typeface="Montserrat"/>
              </a:rPr>
              <a:t> of the post is manipulative?</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Would you like to </a:t>
            </a:r>
            <a:r>
              <a:rPr b="1" lang="en" sz="1600">
                <a:latin typeface="Montserrat"/>
                <a:ea typeface="Montserrat"/>
                <a:cs typeface="Montserrat"/>
                <a:sym typeface="Montserrat"/>
              </a:rPr>
              <a:t>share </a:t>
            </a:r>
            <a:r>
              <a:rPr lang="en" sz="1600">
                <a:latin typeface="Montserrat"/>
                <a:ea typeface="Montserrat"/>
                <a:cs typeface="Montserrat"/>
                <a:sym typeface="Montserrat"/>
              </a:rPr>
              <a:t>this post on social media? </a:t>
            </a:r>
            <a:r>
              <a:rPr i="1" lang="en" sz="1600">
                <a:latin typeface="Montserrat"/>
                <a:ea typeface="Montserrat"/>
                <a:cs typeface="Montserrat"/>
                <a:sym typeface="Montserrat"/>
              </a:rPr>
              <a:t>(6 point scale)</a:t>
            </a:r>
            <a:endParaRPr i="1" sz="1600">
              <a:latin typeface="Montserrat"/>
              <a:ea typeface="Montserrat"/>
              <a:cs typeface="Montserrat"/>
              <a:sym typeface="Montserrat"/>
            </a:endParaRPr>
          </a:p>
          <a:p>
            <a:pPr indent="-330200" lvl="0" marL="457200" rtl="0" algn="l">
              <a:lnSpc>
                <a:spcPct val="105000"/>
              </a:lnSpc>
              <a:spcBef>
                <a:spcPts val="2000"/>
              </a:spcBef>
              <a:spcAft>
                <a:spcPts val="2000"/>
              </a:spcAft>
              <a:buClr>
                <a:srgbClr val="005AC0"/>
              </a:buClr>
              <a:buSzPts val="1600"/>
              <a:buFont typeface="Montserrat"/>
              <a:buAutoNum type="arabicPeriod"/>
            </a:pPr>
            <a:r>
              <a:rPr lang="en" sz="1600">
                <a:latin typeface="Montserrat"/>
                <a:ea typeface="Montserrat"/>
                <a:cs typeface="Montserrat"/>
                <a:sym typeface="Montserrat"/>
              </a:rPr>
              <a:t>Would you want to talk to others about this information </a:t>
            </a:r>
            <a:r>
              <a:rPr b="1" lang="en" sz="1600">
                <a:latin typeface="Montserrat"/>
                <a:ea typeface="Montserrat"/>
                <a:cs typeface="Montserrat"/>
                <a:sym typeface="Montserrat"/>
              </a:rPr>
              <a:t>offline</a:t>
            </a:r>
            <a:r>
              <a:rPr lang="en" sz="1600">
                <a:latin typeface="Montserrat"/>
                <a:ea typeface="Montserrat"/>
                <a:cs typeface="Montserrat"/>
                <a:sym typeface="Montserrat"/>
              </a:rPr>
              <a:t>? </a:t>
            </a:r>
            <a:r>
              <a:rPr i="1" lang="en" sz="1600">
                <a:latin typeface="Montserrat"/>
                <a:ea typeface="Montserrat"/>
                <a:cs typeface="Montserrat"/>
                <a:sym typeface="Montserrat"/>
              </a:rPr>
              <a:t>(6 point scale)</a:t>
            </a:r>
            <a:endParaRPr i="1" sz="1600">
              <a:highlight>
                <a:schemeClr val="accent6"/>
              </a:highlight>
              <a:latin typeface="Montserrat"/>
              <a:ea typeface="Montserrat"/>
              <a:cs typeface="Montserrat"/>
              <a:sym typeface="Montserrat"/>
            </a:endParaRPr>
          </a:p>
        </p:txBody>
      </p:sp>
      <p:sp>
        <p:nvSpPr>
          <p:cNvPr id="464" name="Google Shape;464;p50"/>
          <p:cNvSpPr txBox="1"/>
          <p:nvPr/>
        </p:nvSpPr>
        <p:spPr>
          <a:xfrm>
            <a:off x="5887675" y="1228675"/>
            <a:ext cx="2935500" cy="2830800"/>
          </a:xfrm>
          <a:prstGeom prst="rect">
            <a:avLst/>
          </a:prstGeom>
          <a:solidFill>
            <a:schemeClr val="lt2"/>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Font typeface="Montserrat"/>
              <a:buChar char="●"/>
            </a:pPr>
            <a:r>
              <a:rPr lang="en">
                <a:solidFill>
                  <a:schemeClr val="dk2"/>
                </a:solidFill>
                <a:latin typeface="Montserrat"/>
                <a:ea typeface="Montserrat"/>
                <a:cs typeface="Montserrat"/>
                <a:sym typeface="Montserrat"/>
              </a:rPr>
              <a:t>Not dependent on context/past knowledge</a:t>
            </a:r>
            <a:endParaRPr>
              <a:solidFill>
                <a:srgbClr val="595959"/>
              </a:solidFill>
              <a:latin typeface="Montserrat"/>
              <a:ea typeface="Montserrat"/>
              <a:cs typeface="Montserrat"/>
              <a:sym typeface="Montserrat"/>
            </a:endParaRPr>
          </a:p>
          <a:p>
            <a:pPr indent="-317500" lvl="0" marL="4572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Question combines binary and confidence questions, while still forcing participants to pick a side</a:t>
            </a:r>
            <a:endParaRPr>
              <a:solidFill>
                <a:srgbClr val="595959"/>
              </a:solidFill>
              <a:latin typeface="Montserrat"/>
              <a:ea typeface="Montserrat"/>
              <a:cs typeface="Montserrat"/>
              <a:sym typeface="Montserrat"/>
            </a:endParaRPr>
          </a:p>
          <a:p>
            <a:pPr indent="-317500" lvl="0" marL="457200" rtl="0" algn="l">
              <a:spcBef>
                <a:spcPts val="1000"/>
              </a:spcBef>
              <a:spcAft>
                <a:spcPts val="1000"/>
              </a:spcAft>
              <a:buClr>
                <a:srgbClr val="595959"/>
              </a:buClr>
              <a:buSzPts val="1400"/>
              <a:buFont typeface="Montserrat"/>
              <a:buChar char="●"/>
            </a:pPr>
            <a:r>
              <a:rPr lang="en">
                <a:solidFill>
                  <a:srgbClr val="595959"/>
                </a:solidFill>
                <a:latin typeface="Montserrat"/>
                <a:ea typeface="Montserrat"/>
                <a:cs typeface="Montserrat"/>
                <a:sym typeface="Montserrat"/>
              </a:rPr>
              <a:t>Uses same scale as “Go Viral Game,” and same style as Roozenbeek &amp; van der Linden (2019)</a:t>
            </a:r>
            <a:endParaRPr b="1">
              <a:solidFill>
                <a:srgbClr val="595959"/>
              </a:solidFill>
              <a:latin typeface="Montserrat"/>
              <a:ea typeface="Montserrat"/>
              <a:cs typeface="Montserrat"/>
              <a:sym typeface="Montserrat"/>
            </a:endParaRPr>
          </a:p>
        </p:txBody>
      </p:sp>
      <p:cxnSp>
        <p:nvCxnSpPr>
          <p:cNvPr id="465" name="Google Shape;465;p50"/>
          <p:cNvCxnSpPr>
            <a:stCxn id="464" idx="1"/>
            <a:endCxn id="466" idx="3"/>
          </p:cNvCxnSpPr>
          <p:nvPr/>
        </p:nvCxnSpPr>
        <p:spPr>
          <a:xfrm rot="10800000">
            <a:off x="5365075" y="1455175"/>
            <a:ext cx="522600" cy="1188900"/>
          </a:xfrm>
          <a:prstGeom prst="bentConnector3">
            <a:avLst>
              <a:gd fmla="val 50012" name="adj1"/>
            </a:avLst>
          </a:prstGeom>
          <a:noFill/>
          <a:ln cap="flat" cmpd="sng" w="9525">
            <a:solidFill>
              <a:schemeClr val="dk2"/>
            </a:solidFill>
            <a:prstDash val="solid"/>
            <a:round/>
            <a:headEnd len="med" w="med" type="oval"/>
            <a:tailEnd len="med" w="med" type="oval"/>
          </a:ln>
        </p:spPr>
      </p:cxnSp>
      <p:sp>
        <p:nvSpPr>
          <p:cNvPr id="466" name="Google Shape;466;p50"/>
          <p:cNvSpPr/>
          <p:nvPr/>
        </p:nvSpPr>
        <p:spPr>
          <a:xfrm>
            <a:off x="4741250" y="1280025"/>
            <a:ext cx="623700" cy="3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0"/>
          <p:cNvSpPr txBox="1"/>
          <p:nvPr/>
        </p:nvSpPr>
        <p:spPr>
          <a:xfrm>
            <a:off x="2022150" y="4431750"/>
            <a:ext cx="50997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Other considerations in </a:t>
            </a:r>
            <a:r>
              <a:rPr lang="en" u="sng">
                <a:solidFill>
                  <a:schemeClr val="hlink"/>
                </a:solidFill>
                <a:latin typeface="Montserrat"/>
                <a:ea typeface="Montserrat"/>
                <a:cs typeface="Montserrat"/>
                <a:sym typeface="Montserrat"/>
                <a:hlinkClick action="ppaction://hlinksldjump" r:id="rId3"/>
              </a:rPr>
              <a:t>appendix</a:t>
            </a:r>
            <a:endParaRPr>
              <a:solidFill>
                <a:srgbClr val="595959"/>
              </a:solidFill>
              <a:latin typeface="Montserrat"/>
              <a:ea typeface="Montserrat"/>
              <a:cs typeface="Montserrat"/>
              <a:sym typeface="Montserrat"/>
            </a:endParaRPr>
          </a:p>
        </p:txBody>
      </p:sp>
      <p:sp>
        <p:nvSpPr>
          <p:cNvPr id="468" name="Google Shape;468;p50"/>
          <p:cNvSpPr/>
          <p:nvPr/>
        </p:nvSpPr>
        <p:spPr>
          <a:xfrm>
            <a:off x="1810925" y="4194750"/>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469" name="Google Shape;469;p50"/>
          <p:cNvPicPr preferRelativeResize="0"/>
          <p:nvPr/>
        </p:nvPicPr>
        <p:blipFill>
          <a:blip r:embed="rId4">
            <a:alphaModFix/>
          </a:blip>
          <a:stretch>
            <a:fillRect/>
          </a:stretch>
        </p:blipFill>
        <p:spPr>
          <a:xfrm>
            <a:off x="1883300" y="4267537"/>
            <a:ext cx="290251" cy="28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Covariates</a:t>
            </a:r>
            <a:endParaRPr>
              <a:solidFill>
                <a:srgbClr val="005AC0"/>
              </a:solidFill>
              <a:latin typeface="Montserrat SemiBold"/>
              <a:ea typeface="Montserrat SemiBold"/>
              <a:cs typeface="Montserrat SemiBold"/>
              <a:sym typeface="Montserrat SemiBold"/>
            </a:endParaRPr>
          </a:p>
        </p:txBody>
      </p:sp>
      <p:sp>
        <p:nvSpPr>
          <p:cNvPr id="475" name="Google Shape;475;p51"/>
          <p:cNvSpPr txBox="1"/>
          <p:nvPr>
            <p:ph idx="1" type="body"/>
          </p:nvPr>
        </p:nvSpPr>
        <p:spPr>
          <a:xfrm>
            <a:off x="311700" y="1000075"/>
            <a:ext cx="8520600" cy="71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400">
                <a:latin typeface="Montserrat"/>
                <a:ea typeface="Montserrat"/>
                <a:cs typeface="Montserrat"/>
                <a:sym typeface="Montserrat"/>
              </a:rPr>
              <a:t>Demographic questions will help identify </a:t>
            </a:r>
            <a:r>
              <a:rPr i="1" lang="en" sz="1400">
                <a:latin typeface="Montserrat SemiBold"/>
                <a:ea typeface="Montserrat SemiBold"/>
                <a:cs typeface="Montserrat SemiBold"/>
                <a:sym typeface="Montserrat SemiBold"/>
              </a:rPr>
              <a:t>HTE</a:t>
            </a:r>
            <a:r>
              <a:rPr i="1" lang="en" sz="1400">
                <a:latin typeface="Montserrat"/>
                <a:ea typeface="Montserrat"/>
                <a:cs typeface="Montserrat"/>
                <a:sym typeface="Montserrat"/>
              </a:rPr>
              <a:t>. Covariates selected </a:t>
            </a:r>
            <a:r>
              <a:rPr i="1" lang="en" sz="1400">
                <a:latin typeface="Montserrat SemiBold"/>
                <a:ea typeface="Montserrat SemiBold"/>
                <a:cs typeface="Montserrat SemiBold"/>
                <a:sym typeface="Montserrat SemiBold"/>
              </a:rPr>
              <a:t>based on 3 factors</a:t>
            </a:r>
            <a:r>
              <a:rPr i="1" lang="en" sz="1400">
                <a:latin typeface="Montserrat"/>
                <a:ea typeface="Montserrat"/>
                <a:cs typeface="Montserrat"/>
                <a:sym typeface="Montserrat"/>
              </a:rPr>
              <a:t>:</a:t>
            </a:r>
            <a:endParaRPr i="1" sz="1400">
              <a:latin typeface="Montserrat"/>
              <a:ea typeface="Montserrat"/>
              <a:cs typeface="Montserrat"/>
              <a:sym typeface="Montserrat"/>
            </a:endParaRPr>
          </a:p>
        </p:txBody>
      </p:sp>
      <p:graphicFrame>
        <p:nvGraphicFramePr>
          <p:cNvPr id="476" name="Google Shape;476;p51"/>
          <p:cNvGraphicFramePr/>
          <p:nvPr/>
        </p:nvGraphicFramePr>
        <p:xfrm>
          <a:off x="311700" y="1466850"/>
          <a:ext cx="3000000" cy="3000000"/>
        </p:xfrm>
        <a:graphic>
          <a:graphicData uri="http://schemas.openxmlformats.org/drawingml/2006/table">
            <a:tbl>
              <a:tblPr>
                <a:noFill/>
                <a:tableStyleId>{41AFF3F1-B727-4963-9F9D-BBC30FC885AB}</a:tableStyleId>
              </a:tblPr>
              <a:tblGrid>
                <a:gridCol w="2049700"/>
                <a:gridCol w="6470900"/>
              </a:tblGrid>
              <a:tr h="1263350">
                <a:tc>
                  <a:txBody>
                    <a:bodyPr/>
                    <a:lstStyle/>
                    <a:p>
                      <a:pPr indent="0" lvl="0" marL="0" rtl="0" algn="l">
                        <a:spcBef>
                          <a:spcPts val="0"/>
                        </a:spcBef>
                        <a:spcAft>
                          <a:spcPts val="0"/>
                        </a:spcAft>
                        <a:buNone/>
                      </a:pPr>
                      <a:r>
                        <a:rPr lang="en">
                          <a:latin typeface="Montserrat"/>
                          <a:ea typeface="Montserrat"/>
                          <a:cs typeface="Montserrat"/>
                          <a:sym typeface="Montserrat"/>
                        </a:rPr>
                        <a:t>HTE performance on </a:t>
                      </a:r>
                      <a:r>
                        <a:rPr lang="en">
                          <a:solidFill>
                            <a:srgbClr val="005AC0"/>
                          </a:solidFill>
                          <a:latin typeface="Montserrat SemiBold"/>
                          <a:ea typeface="Montserrat SemiBold"/>
                          <a:cs typeface="Montserrat SemiBold"/>
                          <a:sym typeface="Montserrat SemiBold"/>
                        </a:rPr>
                        <a:t>pilot data</a:t>
                      </a:r>
                      <a:endParaRPr>
                        <a:solidFill>
                          <a:srgbClr val="005AC0"/>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Trust in Dr. Fauci</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Income</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Race</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Think &amp; reflect</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Searching for political news</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Blocking behavior on social media </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r>
              <a:tr h="881375">
                <a:tc>
                  <a:txBody>
                    <a:bodyPr/>
                    <a:lstStyle/>
                    <a:p>
                      <a:pPr indent="0" lvl="0" marL="0" rtl="0" algn="l">
                        <a:spcBef>
                          <a:spcPts val="0"/>
                        </a:spcBef>
                        <a:spcAft>
                          <a:spcPts val="0"/>
                        </a:spcAft>
                        <a:buNone/>
                      </a:pPr>
                      <a:r>
                        <a:rPr lang="en">
                          <a:latin typeface="Montserrat"/>
                          <a:ea typeface="Montserrat"/>
                          <a:cs typeface="Montserrat"/>
                          <a:sym typeface="Montserrat"/>
                        </a:rPr>
                        <a:t>Promising covariates in the </a:t>
                      </a:r>
                      <a:r>
                        <a:rPr lang="en">
                          <a:solidFill>
                            <a:srgbClr val="005AC0"/>
                          </a:solidFill>
                          <a:latin typeface="Montserrat SemiBold"/>
                          <a:ea typeface="Montserrat SemiBold"/>
                          <a:cs typeface="Montserrat SemiBold"/>
                          <a:sym typeface="Montserrat SemiBold"/>
                        </a:rPr>
                        <a:t>literature</a:t>
                      </a:r>
                      <a:endParaRPr>
                        <a:solidFill>
                          <a:srgbClr val="005AC0"/>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317500" lvl="0" marL="457200" rtl="0" algn="l">
                        <a:lnSpc>
                          <a:spcPct val="115000"/>
                        </a:lnSpc>
                        <a:spcBef>
                          <a:spcPts val="0"/>
                        </a:spcBef>
                        <a:spcAft>
                          <a:spcPts val="0"/>
                        </a:spcAft>
                        <a:buSzPts val="1400"/>
                        <a:buFont typeface="Montserrat"/>
                        <a:buChar char="●"/>
                      </a:pPr>
                      <a:r>
                        <a:rPr lang="en">
                          <a:solidFill>
                            <a:schemeClr val="dk2"/>
                          </a:solidFill>
                          <a:latin typeface="Montserrat"/>
                          <a:ea typeface="Montserrat"/>
                          <a:cs typeface="Montserrat"/>
                          <a:sym typeface="Montserrat"/>
                        </a:rPr>
                        <a:t>Susceptibility to misinfo based on pre-test </a:t>
                      </a:r>
                      <a:r>
                        <a:rPr i="1" lang="en">
                          <a:solidFill>
                            <a:schemeClr val="dk2"/>
                          </a:solidFill>
                          <a:latin typeface="Montserrat"/>
                          <a:ea typeface="Montserrat"/>
                          <a:cs typeface="Montserrat"/>
                          <a:sym typeface="Montserrat"/>
                        </a:rPr>
                        <a:t>(Roozenbeek and van der Linden 2019; Cook et al, 2017)</a:t>
                      </a:r>
                      <a:endParaRPr i="1">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solidFill>
                            <a:schemeClr val="dk2"/>
                          </a:solidFill>
                          <a:latin typeface="Montserrat"/>
                          <a:ea typeface="Montserrat"/>
                          <a:cs typeface="Montserrat"/>
                          <a:sym typeface="Montserrat"/>
                        </a:rPr>
                        <a:t>Political interest and ideology </a:t>
                      </a:r>
                      <a:r>
                        <a:rPr i="1" lang="en">
                          <a:solidFill>
                            <a:schemeClr val="dk2"/>
                          </a:solidFill>
                          <a:latin typeface="Montserrat"/>
                          <a:ea typeface="Montserrat"/>
                          <a:cs typeface="Montserrat"/>
                          <a:sym typeface="Montserrat"/>
                        </a:rPr>
                        <a:t>(Guess et al, 2020; Chen et al, 2021)</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603600">
                <a:tc>
                  <a:txBody>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First Draft</a:t>
                      </a:r>
                      <a:r>
                        <a:rPr lang="en">
                          <a:latin typeface="Montserrat"/>
                          <a:ea typeface="Montserrat"/>
                          <a:cs typeface="Montserrat"/>
                          <a:sym typeface="Montserrat"/>
                        </a:rPr>
                        <a:t> priorities</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P</a:t>
                      </a:r>
                      <a:r>
                        <a:rPr lang="en">
                          <a:solidFill>
                            <a:schemeClr val="dk2"/>
                          </a:solidFill>
                          <a:latin typeface="Montserrat"/>
                          <a:ea typeface="Montserrat"/>
                          <a:cs typeface="Montserrat"/>
                          <a:sym typeface="Montserrat"/>
                        </a:rPr>
                        <a:t>artisanship</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Education (income is proxy/related)</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HTE performance on pilot</a:t>
            </a:r>
            <a:endParaRPr>
              <a:solidFill>
                <a:srgbClr val="005AC0"/>
              </a:solidFill>
              <a:latin typeface="Montserrat SemiBold"/>
              <a:ea typeface="Montserrat SemiBold"/>
              <a:cs typeface="Montserrat SemiBold"/>
              <a:sym typeface="Montserrat SemiBold"/>
            </a:endParaRPr>
          </a:p>
        </p:txBody>
      </p:sp>
      <p:graphicFrame>
        <p:nvGraphicFramePr>
          <p:cNvPr id="482" name="Google Shape;482;p52"/>
          <p:cNvGraphicFramePr/>
          <p:nvPr/>
        </p:nvGraphicFramePr>
        <p:xfrm>
          <a:off x="311700" y="1017725"/>
          <a:ext cx="3000000" cy="3000000"/>
        </p:xfrm>
        <a:graphic>
          <a:graphicData uri="http://schemas.openxmlformats.org/drawingml/2006/table">
            <a:tbl>
              <a:tblPr>
                <a:noFill/>
                <a:tableStyleId>{41AFF3F1-B727-4963-9F9D-BBC30FC885AB}</a:tableStyleId>
              </a:tblPr>
              <a:tblGrid>
                <a:gridCol w="1744100"/>
                <a:gridCol w="1744100"/>
                <a:gridCol w="1744100"/>
                <a:gridCol w="1744100"/>
                <a:gridCol w="1744100"/>
              </a:tblGrid>
              <a:tr h="583900">
                <a:tc>
                  <a:txBody>
                    <a:bodyPr/>
                    <a:lstStyle/>
                    <a:p>
                      <a:pPr indent="0" lvl="0" marL="0" rtl="0" algn="ctr">
                        <a:spcBef>
                          <a:spcPts val="0"/>
                        </a:spcBef>
                        <a:spcAft>
                          <a:spcPts val="0"/>
                        </a:spcAft>
                        <a:buNone/>
                      </a:pPr>
                      <a:r>
                        <a:rPr b="1" lang="en">
                          <a:solidFill>
                            <a:srgbClr val="005AC0"/>
                          </a:solidFill>
                          <a:latin typeface="Montserrat"/>
                          <a:ea typeface="Montserrat"/>
                          <a:cs typeface="Montserrat"/>
                          <a:sym typeface="Montserrat"/>
                        </a:rPr>
                        <a:t>Covariate</a:t>
                      </a:r>
                      <a:endParaRPr b="1">
                        <a:solidFill>
                          <a:srgbClr val="005AC0"/>
                        </a:solidFill>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lang="en">
                          <a:solidFill>
                            <a:srgbClr val="005AC0"/>
                          </a:solidFill>
                          <a:latin typeface="Montserrat"/>
                          <a:ea typeface="Montserrat"/>
                          <a:cs typeface="Montserrat"/>
                          <a:sym typeface="Montserrat"/>
                        </a:rPr>
                        <a:t>Treatment</a:t>
                      </a:r>
                      <a:endParaRPr b="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p</a:t>
                      </a:r>
                      <a:r>
                        <a:rPr b="1" lang="en">
                          <a:solidFill>
                            <a:srgbClr val="005AC0"/>
                          </a:solidFill>
                          <a:latin typeface="Montserrat"/>
                          <a:ea typeface="Montserrat"/>
                          <a:cs typeface="Montserrat"/>
                          <a:sym typeface="Montserrat"/>
                        </a:rPr>
                        <a:t>-value corrected</a:t>
                      </a:r>
                      <a:endParaRPr b="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estimate</a:t>
                      </a:r>
                      <a:endParaRPr b="1" i="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std error</a:t>
                      </a:r>
                      <a:endParaRPr b="1" i="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r>
              <a:tr h="675875">
                <a:tc>
                  <a:txBody>
                    <a:bodyPr/>
                    <a:lstStyle/>
                    <a:p>
                      <a:pPr indent="0" lvl="0" marL="0" rtl="0" algn="ctr">
                        <a:spcBef>
                          <a:spcPts val="0"/>
                        </a:spcBef>
                        <a:spcAft>
                          <a:spcPts val="0"/>
                        </a:spcAft>
                        <a:buNone/>
                      </a:pPr>
                      <a:r>
                        <a:rPr lang="en">
                          <a:latin typeface="Montserrat"/>
                          <a:ea typeface="Montserrat"/>
                          <a:cs typeface="Montserrat"/>
                          <a:sym typeface="Montserrat"/>
                        </a:rPr>
                        <a:t>Block User Social Media</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0.0006</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-3.74559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0.97026</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675875">
                <a:tc>
                  <a:txBody>
                    <a:bodyPr/>
                    <a:lstStyle/>
                    <a:p>
                      <a:pPr indent="0" lvl="0" marL="0" rtl="0" algn="ctr">
                        <a:spcBef>
                          <a:spcPts val="0"/>
                        </a:spcBef>
                        <a:spcAft>
                          <a:spcPts val="0"/>
                        </a:spcAft>
                        <a:buNone/>
                      </a:pPr>
                      <a:r>
                        <a:rPr lang="en">
                          <a:latin typeface="Montserrat"/>
                          <a:ea typeface="Montserrat"/>
                          <a:cs typeface="Montserrat"/>
                          <a:sym typeface="Montserrat"/>
                        </a:rPr>
                        <a:t>Income</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-1.063796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0.525675</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79525">
                <a:tc>
                  <a:txBody>
                    <a:bodyPr/>
                    <a:lstStyle/>
                    <a:p>
                      <a:pPr indent="0" lvl="0" marL="0" rtl="0" algn="ctr">
                        <a:spcBef>
                          <a:spcPts val="0"/>
                        </a:spcBef>
                        <a:spcAft>
                          <a:spcPts val="0"/>
                        </a:spcAft>
                        <a:buNone/>
                      </a:pPr>
                      <a:r>
                        <a:rPr lang="en">
                          <a:latin typeface="Montserrat"/>
                          <a:ea typeface="Montserrat"/>
                          <a:cs typeface="Montserrat"/>
                          <a:sym typeface="Montserrat"/>
                        </a:rPr>
                        <a:t>Think &amp; </a:t>
                      </a:r>
                      <a:r>
                        <a:rPr lang="en">
                          <a:latin typeface="Montserrat"/>
                          <a:ea typeface="Montserrat"/>
                          <a:cs typeface="Montserrat"/>
                          <a:sym typeface="Montserrat"/>
                        </a:rPr>
                        <a:t>Reflect</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Tactics</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None/>
                      </a:pPr>
                      <a:r>
                        <a:rPr lang="en">
                          <a:solidFill>
                            <a:schemeClr val="dk1"/>
                          </a:solidFill>
                          <a:latin typeface="Montserrat"/>
                          <a:ea typeface="Montserrat"/>
                          <a:cs typeface="Montserrat"/>
                          <a:sym typeface="Montserrat"/>
                        </a:rPr>
                        <a:t>-0.82738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0.47397</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67587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Block User Social Media</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Tactics</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0.057</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-2.38104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1.01160</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79525">
                <a:tc>
                  <a:txBody>
                    <a:bodyPr/>
                    <a:lstStyle/>
                    <a:p>
                      <a:pPr indent="0" lvl="0" marL="0" rtl="0" algn="ctr">
                        <a:spcBef>
                          <a:spcPts val="0"/>
                        </a:spcBef>
                        <a:spcAft>
                          <a:spcPts val="0"/>
                        </a:spcAft>
                        <a:buNone/>
                      </a:pPr>
                      <a:r>
                        <a:rPr lang="en">
                          <a:latin typeface="Montserrat"/>
                          <a:ea typeface="Montserrat"/>
                          <a:cs typeface="Montserrat"/>
                          <a:sym typeface="Montserrat"/>
                        </a:rPr>
                        <a:t>Fauci Trust</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Tactics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None/>
                      </a:pPr>
                      <a:r>
                        <a:rPr lang="en">
                          <a:solidFill>
                            <a:schemeClr val="dk1"/>
                          </a:solidFill>
                          <a:latin typeface="Montserrat"/>
                          <a:ea typeface="Montserrat"/>
                          <a:cs typeface="Montserrat"/>
                          <a:sym typeface="Montserrat"/>
                        </a:rPr>
                        <a:t>-0.70682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0.39451</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755250">
                <a:tc>
                  <a:txBody>
                    <a:bodyPr/>
                    <a:lstStyle/>
                    <a:p>
                      <a:pPr indent="0" lvl="0" marL="0" rtl="0" algn="ctr">
                        <a:spcBef>
                          <a:spcPts val="0"/>
                        </a:spcBef>
                        <a:spcAft>
                          <a:spcPts val="0"/>
                        </a:spcAft>
                        <a:buNone/>
                      </a:pPr>
                      <a:r>
                        <a:rPr lang="en">
                          <a:latin typeface="Montserrat"/>
                          <a:ea typeface="Montserrat"/>
                          <a:cs typeface="Montserrat"/>
                          <a:sym typeface="Montserrat"/>
                        </a:rPr>
                        <a:t>Search Political News</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Tactics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-0.60098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0.34450</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Hypotheses* (</a:t>
            </a:r>
            <a:r>
              <a:rPr lang="en">
                <a:solidFill>
                  <a:srgbClr val="005AC0"/>
                </a:solidFill>
                <a:latin typeface="Montserrat SemiBold"/>
                <a:ea typeface="Montserrat SemiBold"/>
                <a:cs typeface="Montserrat SemiBold"/>
                <a:sym typeface="Montserrat SemiBold"/>
              </a:rPr>
              <a:t>1/2</a:t>
            </a:r>
            <a:r>
              <a:rPr lang="en">
                <a:solidFill>
                  <a:srgbClr val="005AC0"/>
                </a:solidFill>
                <a:latin typeface="Montserrat SemiBold"/>
                <a:ea typeface="Montserrat SemiBold"/>
                <a:cs typeface="Montserrat SemiBold"/>
                <a:sym typeface="Montserrat SemiBold"/>
              </a:rPr>
              <a:t>)</a:t>
            </a:r>
            <a:endParaRPr/>
          </a:p>
        </p:txBody>
      </p:sp>
      <p:sp>
        <p:nvSpPr>
          <p:cNvPr id="488" name="Google Shape;48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solidFill>
                  <a:srgbClr val="005AC0"/>
                </a:solidFill>
                <a:latin typeface="Montserrat"/>
                <a:ea typeface="Montserrat"/>
                <a:cs typeface="Montserrat"/>
                <a:sym typeface="Montserrat"/>
              </a:rPr>
              <a:t>H1</a:t>
            </a:r>
            <a:r>
              <a:rPr lang="en">
                <a:solidFill>
                  <a:srgbClr val="005AC0"/>
                </a:solidFill>
                <a:latin typeface="Montserrat"/>
                <a:ea typeface="Montserrat"/>
                <a:cs typeface="Montserrat"/>
                <a:sym typeface="Montserrat"/>
              </a:rPr>
              <a:t>:</a:t>
            </a:r>
            <a:r>
              <a:rPr lang="en">
                <a:latin typeface="Montserrat"/>
                <a:ea typeface="Montserrat"/>
                <a:cs typeface="Montserrat"/>
                <a:sym typeface="Montserrat"/>
              </a:rPr>
              <a:t> Participants will improve in </a:t>
            </a:r>
            <a:r>
              <a:rPr b="1" lang="en">
                <a:latin typeface="Montserrat"/>
                <a:ea typeface="Montserrat"/>
                <a:cs typeface="Montserrat"/>
                <a:sym typeface="Montserrat"/>
              </a:rPr>
              <a:t>rating misinformation as manipulative</a:t>
            </a:r>
            <a:r>
              <a:rPr lang="en">
                <a:latin typeface="Montserrat"/>
                <a:ea typeface="Montserrat"/>
                <a:cs typeface="Montserrat"/>
                <a:sym typeface="Montserrat"/>
              </a:rPr>
              <a:t> after taking the course (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score</a:t>
            </a:r>
            <a:r>
              <a:rPr lang="en">
                <a:latin typeface="Montserrat"/>
                <a:ea typeface="Montserrat"/>
                <a:cs typeface="Montserrat"/>
                <a:sym typeface="Montserrat"/>
              </a:rPr>
              <a:t> </a:t>
            </a:r>
            <a:r>
              <a:rPr lang="en" sz="1400">
                <a:latin typeface="Montserrat"/>
                <a:ea typeface="Montserrat"/>
                <a:cs typeface="Montserrat"/>
                <a:sym typeface="Montserrat"/>
              </a:rPr>
              <a:t>identify</a:t>
            </a:r>
            <a:r>
              <a:rPr lang="en">
                <a:latin typeface="Montserrat"/>
                <a:ea typeface="Montserrat"/>
                <a:cs typeface="Montserrat"/>
                <a:sym typeface="Montserrat"/>
              </a:rPr>
              <a:t>|</a:t>
            </a:r>
            <a:r>
              <a:rPr baseline="-25000" lang="en">
                <a:latin typeface="Montserrat"/>
                <a:ea typeface="Montserrat"/>
                <a:cs typeface="Montserrat"/>
                <a:sym typeface="Montserrat"/>
              </a:rPr>
              <a:t>treatment</a:t>
            </a:r>
            <a:r>
              <a:rPr lang="en">
                <a:latin typeface="Montserrat"/>
                <a:ea typeface="Montserrat"/>
                <a:cs typeface="Montserrat"/>
                <a:sym typeface="Montserrat"/>
              </a:rPr>
              <a:t> &gt;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score</a:t>
            </a:r>
            <a:r>
              <a:rPr lang="en">
                <a:latin typeface="Montserrat"/>
                <a:ea typeface="Montserrat"/>
                <a:cs typeface="Montserrat"/>
                <a:sym typeface="Montserrat"/>
              </a:rPr>
              <a:t> </a:t>
            </a:r>
            <a:r>
              <a:rPr lang="en" sz="1400">
                <a:latin typeface="Montserrat"/>
                <a:ea typeface="Montserrat"/>
                <a:cs typeface="Montserrat"/>
                <a:sym typeface="Montserrat"/>
              </a:rPr>
              <a:t>identify</a:t>
            </a:r>
            <a:r>
              <a:rPr lang="en">
                <a:latin typeface="Montserrat"/>
                <a:ea typeface="Montserrat"/>
                <a:cs typeface="Montserrat"/>
                <a:sym typeface="Montserrat"/>
              </a:rPr>
              <a:t>|</a:t>
            </a:r>
            <a:r>
              <a:rPr baseline="-25000" lang="en">
                <a:latin typeface="Montserrat"/>
                <a:ea typeface="Montserrat"/>
                <a:cs typeface="Montserrat"/>
                <a:sym typeface="Montserrat"/>
              </a:rPr>
              <a:t>control</a:t>
            </a:r>
            <a:r>
              <a:rPr lang="en">
                <a:latin typeface="Montserrat"/>
                <a:ea typeface="Montserrat"/>
                <a:cs typeface="Montserrat"/>
                <a:sym typeface="Montserrat"/>
              </a:rPr>
              <a:t>)</a:t>
            </a:r>
            <a:endParaRPr>
              <a:latin typeface="Montserrat"/>
              <a:ea typeface="Montserrat"/>
              <a:cs typeface="Montserrat"/>
              <a:sym typeface="Montserrat"/>
            </a:endParaRPr>
          </a:p>
          <a:p>
            <a:pPr indent="457200" lvl="0" marL="457200" rtl="0" algn="l">
              <a:spcBef>
                <a:spcPts val="1200"/>
              </a:spcBef>
              <a:spcAft>
                <a:spcPts val="0"/>
              </a:spcAft>
              <a:buNone/>
            </a:pPr>
            <a:r>
              <a:rPr lang="en">
                <a:latin typeface="Montserrat"/>
                <a:ea typeface="Montserrat"/>
                <a:cs typeface="Montserrat"/>
                <a:sym typeface="Montserrat"/>
              </a:rPr>
              <a:t>score identify = outcome 1 		if choice matches ground truth</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					  = 7 - outcome 1 		if choice opposite to ground truth</a:t>
            </a:r>
            <a:endParaRPr>
              <a:latin typeface="Montserrat"/>
              <a:ea typeface="Montserrat"/>
              <a:cs typeface="Montserrat"/>
              <a:sym typeface="Montserrat"/>
            </a:endParaRPr>
          </a:p>
          <a:p>
            <a:pPr indent="0" lvl="0" marL="0" rtl="0" algn="l">
              <a:spcBef>
                <a:spcPts val="1200"/>
              </a:spcBef>
              <a:spcAft>
                <a:spcPts val="0"/>
              </a:spcAft>
              <a:buNone/>
            </a:pPr>
            <a:r>
              <a:rPr b="1" lang="en">
                <a:solidFill>
                  <a:srgbClr val="005AC0"/>
                </a:solidFill>
                <a:latin typeface="Montserrat"/>
                <a:ea typeface="Montserrat"/>
                <a:cs typeface="Montserrat"/>
                <a:sym typeface="Montserrat"/>
              </a:rPr>
              <a:t>H2</a:t>
            </a:r>
            <a:r>
              <a:rPr lang="en">
                <a:solidFill>
                  <a:srgbClr val="005AC0"/>
                </a:solidFill>
                <a:latin typeface="Montserrat"/>
                <a:ea typeface="Montserrat"/>
                <a:cs typeface="Montserrat"/>
                <a:sym typeface="Montserrat"/>
              </a:rPr>
              <a:t>:</a:t>
            </a:r>
            <a:r>
              <a:rPr lang="en">
                <a:latin typeface="Montserrat"/>
                <a:ea typeface="Montserrat"/>
                <a:cs typeface="Montserrat"/>
                <a:sym typeface="Montserrat"/>
              </a:rPr>
              <a:t> Participants will be able to </a:t>
            </a:r>
            <a:r>
              <a:rPr b="1" lang="en">
                <a:latin typeface="Montserrat"/>
                <a:ea typeface="Montserrat"/>
                <a:cs typeface="Montserrat"/>
                <a:sym typeface="Montserrat"/>
              </a:rPr>
              <a:t>identify the 3 specified misinformation tactics</a:t>
            </a:r>
            <a:r>
              <a:rPr lang="en">
                <a:latin typeface="Montserrat"/>
                <a:ea typeface="Montserrat"/>
                <a:cs typeface="Montserrat"/>
                <a:sym typeface="Montserrat"/>
              </a:rPr>
              <a:t> better after taking the course </a:t>
            </a:r>
            <a:br>
              <a:rPr lang="en">
                <a:latin typeface="Montserrat"/>
                <a:ea typeface="Montserrat"/>
                <a:cs typeface="Montserrat"/>
                <a:sym typeface="Montserrat"/>
              </a:rPr>
            </a:br>
            <a:r>
              <a:rPr lang="en">
                <a:latin typeface="Montserrat"/>
                <a:ea typeface="Montserrat"/>
                <a:cs typeface="Montserrat"/>
                <a:sym typeface="Montserrat"/>
              </a:rPr>
              <a: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precision T</a:t>
            </a:r>
            <a:r>
              <a:rPr lang="en">
                <a:latin typeface="Montserrat"/>
                <a:ea typeface="Montserrat"/>
                <a:cs typeface="Montserrat"/>
                <a:sym typeface="Montserrat"/>
              </a:rPr>
              <a:t>|</a:t>
            </a:r>
            <a:r>
              <a:rPr baseline="-25000" lang="en">
                <a:latin typeface="Montserrat"/>
                <a:ea typeface="Montserrat"/>
                <a:cs typeface="Montserrat"/>
                <a:sym typeface="Montserrat"/>
              </a:rPr>
              <a:t>treatment</a:t>
            </a:r>
            <a:r>
              <a:rPr lang="en">
                <a:latin typeface="Montserrat"/>
                <a:ea typeface="Montserrat"/>
                <a:cs typeface="Montserrat"/>
                <a:sym typeface="Montserrat"/>
              </a:rPr>
              <a:t> &gt;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precision T</a:t>
            </a:r>
            <a:r>
              <a:rPr lang="en">
                <a:latin typeface="Montserrat"/>
                <a:ea typeface="Montserrat"/>
                <a:cs typeface="Montserrat"/>
                <a:sym typeface="Montserrat"/>
              </a:rPr>
              <a:t>|</a:t>
            </a:r>
            <a:r>
              <a:rPr baseline="-25000" lang="en">
                <a:latin typeface="Montserrat"/>
                <a:ea typeface="Montserrat"/>
                <a:cs typeface="Montserrat"/>
                <a:sym typeface="Montserrat"/>
              </a:rPr>
              <a:t>control</a:t>
            </a:r>
            <a:r>
              <a:rPr lang="en">
                <a:latin typeface="Montserrat"/>
                <a:ea typeface="Montserrat"/>
                <a:cs typeface="Montserrat"/>
                <a:sym typeface="Montserrat"/>
              </a:rPr>
              <a:t>)</a:t>
            </a:r>
            <a:endParaRPr>
              <a:latin typeface="Montserrat"/>
              <a:ea typeface="Montserrat"/>
              <a:cs typeface="Montserrat"/>
              <a:sym typeface="Montserrat"/>
            </a:endParaRPr>
          </a:p>
          <a:p>
            <a:pPr indent="0" lvl="0" marL="914400" rtl="0" algn="l">
              <a:spcBef>
                <a:spcPts val="120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914400" rtl="0" algn="l">
              <a:spcBef>
                <a:spcPts val="1200"/>
              </a:spcBef>
              <a:spcAft>
                <a:spcPts val="1200"/>
              </a:spcAft>
              <a:buNone/>
            </a:pPr>
            <a:r>
              <a:rPr lang="en">
                <a:latin typeface="Montserrat"/>
                <a:ea typeface="Montserrat"/>
                <a:cs typeface="Montserrat"/>
                <a:sym typeface="Montserrat"/>
              </a:rPr>
              <a:t> precision T = </a:t>
            </a:r>
            <a:endParaRPr>
              <a:latin typeface="Montserrat"/>
              <a:ea typeface="Montserrat"/>
              <a:cs typeface="Montserrat"/>
              <a:sym typeface="Montserrat"/>
            </a:endParaRPr>
          </a:p>
        </p:txBody>
      </p:sp>
      <p:sp>
        <p:nvSpPr>
          <p:cNvPr id="489" name="Google Shape;489;p53"/>
          <p:cNvSpPr txBox="1"/>
          <p:nvPr/>
        </p:nvSpPr>
        <p:spPr>
          <a:xfrm>
            <a:off x="311700" y="4645075"/>
            <a:ext cx="58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5AC0"/>
                </a:solidFill>
                <a:latin typeface="Montserrat"/>
                <a:ea typeface="Montserrat"/>
                <a:cs typeface="Montserrat"/>
                <a:sym typeface="Montserrat"/>
              </a:rPr>
              <a:t>* </a:t>
            </a:r>
            <a:r>
              <a:rPr lang="en" sz="1000">
                <a:latin typeface="Montserrat"/>
                <a:ea typeface="Montserrat"/>
                <a:cs typeface="Montserrat"/>
                <a:sym typeface="Montserrat"/>
              </a:rPr>
              <a:t>We expect small effect sizes ~ 10%</a:t>
            </a:r>
            <a:endParaRPr sz="1000">
              <a:latin typeface="Montserrat"/>
              <a:ea typeface="Montserrat"/>
              <a:cs typeface="Montserrat"/>
              <a:sym typeface="Montserrat"/>
            </a:endParaRPr>
          </a:p>
        </p:txBody>
      </p:sp>
      <p:graphicFrame>
        <p:nvGraphicFramePr>
          <p:cNvPr id="490" name="Google Shape;490;p53"/>
          <p:cNvGraphicFramePr/>
          <p:nvPr/>
        </p:nvGraphicFramePr>
        <p:xfrm>
          <a:off x="2849000" y="3820575"/>
          <a:ext cx="3000000" cy="3000000"/>
        </p:xfrm>
        <a:graphic>
          <a:graphicData uri="http://schemas.openxmlformats.org/drawingml/2006/table">
            <a:tbl>
              <a:tblPr>
                <a:noFill/>
                <a:tableStyleId>{41AFF3F1-B727-4963-9F9D-BBC30FC885AB}</a:tableStyleId>
              </a:tblPr>
              <a:tblGrid>
                <a:gridCol w="3622575"/>
              </a:tblGrid>
              <a:tr h="121600">
                <a:tc>
                  <a:txBody>
                    <a:bodyPr/>
                    <a:lstStyle/>
                    <a:p>
                      <a:pPr indent="0" lvl="0" marL="0" rtl="0" algn="ctr">
                        <a:lnSpc>
                          <a:spcPct val="115000"/>
                        </a:lnSpc>
                        <a:spcBef>
                          <a:spcPts val="0"/>
                        </a:spcBef>
                        <a:spcAft>
                          <a:spcPts val="1200"/>
                        </a:spcAft>
                        <a:buClr>
                          <a:schemeClr val="dk1"/>
                        </a:buClr>
                        <a:buSzPts val="1100"/>
                        <a:buFont typeface="Arial"/>
                        <a:buNone/>
                      </a:pPr>
                      <a:r>
                        <a:rPr lang="en" sz="1650">
                          <a:solidFill>
                            <a:schemeClr val="dk2"/>
                          </a:solidFill>
                          <a:latin typeface="Montserrat"/>
                          <a:ea typeface="Montserrat"/>
                          <a:cs typeface="Montserrat"/>
                          <a:sym typeface="Montserrat"/>
                        </a:rPr>
                        <a:t># tactics correctly identified</a:t>
                      </a:r>
                      <a:endParaRPr sz="165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lnSpc>
                          <a:spcPct val="115000"/>
                        </a:lnSpc>
                        <a:spcBef>
                          <a:spcPts val="0"/>
                        </a:spcBef>
                        <a:spcAft>
                          <a:spcPts val="1200"/>
                        </a:spcAft>
                        <a:buClr>
                          <a:schemeClr val="dk1"/>
                        </a:buClr>
                        <a:buSzPts val="1100"/>
                        <a:buFont typeface="Arial"/>
                        <a:buNone/>
                      </a:pPr>
                      <a:r>
                        <a:rPr lang="en" sz="1650">
                          <a:solidFill>
                            <a:schemeClr val="dk2"/>
                          </a:solidFill>
                          <a:latin typeface="Montserrat"/>
                          <a:ea typeface="Montserrat"/>
                          <a:cs typeface="Montserrat"/>
                          <a:sym typeface="Montserrat"/>
                        </a:rPr>
                        <a:t># of posts shown</a:t>
                      </a:r>
                      <a:endParaRPr sz="165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Context + Motivations</a:t>
            </a:r>
            <a:endParaRPr/>
          </a:p>
        </p:txBody>
      </p:sp>
      <p:sp>
        <p:nvSpPr>
          <p:cNvPr id="247" name="Google Shape;24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Misinformation requires context &amp; related behavior</a:t>
            </a:r>
            <a:endParaRPr/>
          </a:p>
          <a:p>
            <a:pPr indent="0" lvl="0" marL="0" rtl="0" algn="l">
              <a:spcBef>
                <a:spcPts val="1200"/>
              </a:spcBef>
              <a:spcAft>
                <a:spcPts val="0"/>
              </a:spcAft>
              <a:buNone/>
            </a:pPr>
            <a:r>
              <a:rPr lang="en"/>
              <a:t>Limited by 15 minutes survey + course</a:t>
            </a:r>
            <a:endParaRPr/>
          </a:p>
          <a:p>
            <a:pPr indent="0" lvl="0" marL="0" rtl="0" algn="l">
              <a:spcBef>
                <a:spcPts val="1200"/>
              </a:spcBef>
              <a:spcAft>
                <a:spcPts val="0"/>
              </a:spcAft>
              <a:buNone/>
            </a:pPr>
            <a:r>
              <a:rPr lang="en"/>
              <a:t>Manipulative </a:t>
            </a:r>
            <a:r>
              <a:rPr b="1" lang="en"/>
              <a:t>tactics </a:t>
            </a:r>
            <a:r>
              <a:rPr lang="en"/>
              <a:t>commonly used to deliver misinformation</a:t>
            </a:r>
            <a:endParaRPr/>
          </a:p>
          <a:p>
            <a:pPr indent="0" lvl="0" marL="0" rtl="0" algn="l">
              <a:spcBef>
                <a:spcPts val="1200"/>
              </a:spcBef>
              <a:spcAft>
                <a:spcPts val="0"/>
              </a:spcAft>
              <a:buNone/>
            </a:pPr>
            <a:r>
              <a:rPr lang="en"/>
              <a:t>Goal: Teach participants several common tactics so that they can recognize these posts as manipulative.</a:t>
            </a:r>
            <a:endParaRPr/>
          </a:p>
          <a:p>
            <a:pPr indent="0" lvl="0" marL="0" rtl="0" algn="l">
              <a:spcBef>
                <a:spcPts val="1200"/>
              </a:spcBef>
              <a:spcAft>
                <a:spcPts val="1200"/>
              </a:spcAft>
              <a:buNone/>
            </a:pPr>
            <a:r>
              <a:rPr lang="en"/>
              <a:t>Partner interest in less studied ones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Hypotheses* (2/2)</a:t>
            </a:r>
            <a:endParaRPr/>
          </a:p>
        </p:txBody>
      </p:sp>
      <p:sp>
        <p:nvSpPr>
          <p:cNvPr id="496" name="Google Shape;496;p54"/>
          <p:cNvSpPr txBox="1"/>
          <p:nvPr/>
        </p:nvSpPr>
        <p:spPr>
          <a:xfrm>
            <a:off x="311700" y="4645075"/>
            <a:ext cx="58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5AC0"/>
                </a:solidFill>
                <a:latin typeface="Montserrat"/>
                <a:ea typeface="Montserrat"/>
                <a:cs typeface="Montserrat"/>
                <a:sym typeface="Montserrat"/>
              </a:rPr>
              <a:t>* </a:t>
            </a:r>
            <a:r>
              <a:rPr lang="en" sz="1000">
                <a:latin typeface="Montserrat"/>
                <a:ea typeface="Montserrat"/>
                <a:cs typeface="Montserrat"/>
                <a:sym typeface="Montserrat"/>
              </a:rPr>
              <a:t>We expect small effect sizes ~ 10%</a:t>
            </a:r>
            <a:endParaRPr sz="1000">
              <a:latin typeface="Montserrat"/>
              <a:ea typeface="Montserrat"/>
              <a:cs typeface="Montserrat"/>
              <a:sym typeface="Montserrat"/>
            </a:endParaRPr>
          </a:p>
        </p:txBody>
      </p:sp>
      <p:sp>
        <p:nvSpPr>
          <p:cNvPr id="497" name="Google Shape;49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005AC0"/>
                </a:solidFill>
                <a:latin typeface="Montserrat"/>
                <a:ea typeface="Montserrat"/>
                <a:cs typeface="Montserrat"/>
                <a:sym typeface="Montserrat"/>
              </a:rPr>
              <a:t>H3</a:t>
            </a:r>
            <a:r>
              <a:rPr lang="en" sz="1650">
                <a:solidFill>
                  <a:srgbClr val="005AC0"/>
                </a:solidFill>
                <a:latin typeface="Montserrat"/>
                <a:ea typeface="Montserrat"/>
                <a:cs typeface="Montserrat"/>
                <a:sym typeface="Montserrat"/>
              </a:rPr>
              <a:t>:</a:t>
            </a:r>
            <a:r>
              <a:rPr lang="en" sz="1650">
                <a:latin typeface="Montserrat"/>
                <a:ea typeface="Montserrat"/>
                <a:cs typeface="Montserrat"/>
                <a:sym typeface="Montserrat"/>
              </a:rPr>
              <a:t> Participants will be less likely to </a:t>
            </a:r>
            <a:r>
              <a:rPr b="1" lang="en" sz="1650">
                <a:latin typeface="Montserrat"/>
                <a:ea typeface="Montserrat"/>
                <a:cs typeface="Montserrat"/>
                <a:sym typeface="Montserrat"/>
              </a:rPr>
              <a:t>share misinformation online</a:t>
            </a:r>
            <a:r>
              <a:rPr lang="en" sz="1650">
                <a:latin typeface="Montserrat"/>
                <a:ea typeface="Montserrat"/>
                <a:cs typeface="Montserrat"/>
                <a:sym typeface="Montserrat"/>
              </a:rPr>
              <a:t> after taking the course (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treatment</a:t>
            </a:r>
            <a:r>
              <a:rPr lang="en" sz="1650">
                <a:latin typeface="Montserrat"/>
                <a:ea typeface="Montserrat"/>
                <a:cs typeface="Montserrat"/>
                <a:sym typeface="Montserrat"/>
              </a:rPr>
              <a:t> &lt;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control</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spcBef>
                <a:spcPts val="1200"/>
              </a:spcBef>
              <a:spcAft>
                <a:spcPts val="0"/>
              </a:spcAft>
              <a:buNone/>
            </a:pPr>
            <a:r>
              <a:t/>
            </a:r>
            <a:endParaRPr sz="1650">
              <a:latin typeface="Montserrat"/>
              <a:ea typeface="Montserrat"/>
              <a:cs typeface="Montserrat"/>
              <a:sym typeface="Montserrat"/>
            </a:endParaRPr>
          </a:p>
          <a:p>
            <a:pPr indent="0" lvl="0" marL="0" rtl="0" algn="l">
              <a:spcBef>
                <a:spcPts val="1200"/>
              </a:spcBef>
              <a:spcAft>
                <a:spcPts val="0"/>
              </a:spcAft>
              <a:buNone/>
            </a:pPr>
            <a:r>
              <a:rPr b="1" lang="en" sz="1650">
                <a:solidFill>
                  <a:srgbClr val="005AC0"/>
                </a:solidFill>
                <a:latin typeface="Montserrat"/>
                <a:ea typeface="Montserrat"/>
                <a:cs typeface="Montserrat"/>
                <a:sym typeface="Montserrat"/>
              </a:rPr>
              <a:t>H4</a:t>
            </a:r>
            <a:r>
              <a:rPr lang="en" sz="1650">
                <a:solidFill>
                  <a:srgbClr val="005AC0"/>
                </a:solidFill>
                <a:latin typeface="Montserrat"/>
                <a:ea typeface="Montserrat"/>
                <a:cs typeface="Montserrat"/>
                <a:sym typeface="Montserrat"/>
              </a:rPr>
              <a:t>:</a:t>
            </a:r>
            <a:r>
              <a:rPr lang="en" sz="1650">
                <a:latin typeface="Montserrat"/>
                <a:ea typeface="Montserrat"/>
                <a:cs typeface="Montserrat"/>
                <a:sym typeface="Montserrat"/>
              </a:rPr>
              <a:t> Participants will be less likely to </a:t>
            </a:r>
            <a:r>
              <a:rPr b="1" lang="en" sz="1650">
                <a:latin typeface="Montserrat"/>
                <a:ea typeface="Montserrat"/>
                <a:cs typeface="Montserrat"/>
                <a:sym typeface="Montserrat"/>
              </a:rPr>
              <a:t>share misinformation offline</a:t>
            </a:r>
            <a:r>
              <a:rPr lang="en" sz="1650">
                <a:latin typeface="Montserrat"/>
                <a:ea typeface="Montserrat"/>
                <a:cs typeface="Montserrat"/>
                <a:sym typeface="Montserrat"/>
              </a:rPr>
              <a:t> after taking the course (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treatment</a:t>
            </a:r>
            <a:r>
              <a:rPr lang="en" sz="1650">
                <a:latin typeface="Montserrat"/>
                <a:ea typeface="Montserrat"/>
                <a:cs typeface="Montserrat"/>
                <a:sym typeface="Montserrat"/>
              </a:rPr>
              <a:t> &lt;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control</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spcBef>
                <a:spcPts val="1200"/>
              </a:spcBef>
              <a:spcAft>
                <a:spcPts val="0"/>
              </a:spcAft>
              <a:buNone/>
            </a:pPr>
            <a:r>
              <a:t/>
            </a:r>
            <a:endParaRPr sz="1650">
              <a:latin typeface="Montserrat"/>
              <a:ea typeface="Montserrat"/>
              <a:cs typeface="Montserrat"/>
              <a:sym typeface="Montserrat"/>
            </a:endParaRPr>
          </a:p>
          <a:p>
            <a:pPr indent="457200" lvl="0" marL="457200" rtl="0" algn="l">
              <a:spcBef>
                <a:spcPts val="1200"/>
              </a:spcBef>
              <a:spcAft>
                <a:spcPts val="1200"/>
              </a:spcAft>
              <a:buNone/>
            </a:pPr>
            <a:r>
              <a:rPr lang="en" sz="1650">
                <a:latin typeface="Montserrat"/>
                <a:ea typeface="Montserrat"/>
                <a:cs typeface="Montserrat"/>
                <a:sym typeface="Montserrat"/>
              </a:rPr>
              <a:t>Share misinfo likelihood = Outcome 3/4 for misinformation questions</a:t>
            </a:r>
            <a:endParaRPr sz="165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Power overview</a:t>
            </a:r>
            <a:endParaRPr>
              <a:solidFill>
                <a:srgbClr val="005AC0"/>
              </a:solidFill>
              <a:latin typeface="Montserrat SemiBold"/>
              <a:ea typeface="Montserrat SemiBold"/>
              <a:cs typeface="Montserrat SemiBold"/>
              <a:sym typeface="Montserrat SemiBold"/>
            </a:endParaRPr>
          </a:p>
        </p:txBody>
      </p:sp>
      <p:grpSp>
        <p:nvGrpSpPr>
          <p:cNvPr id="503" name="Google Shape;503;p55"/>
          <p:cNvGrpSpPr/>
          <p:nvPr/>
        </p:nvGrpSpPr>
        <p:grpSpPr>
          <a:xfrm>
            <a:off x="311675" y="1274113"/>
            <a:ext cx="3870187" cy="3586364"/>
            <a:chOff x="311700" y="969350"/>
            <a:chExt cx="4107606" cy="3348300"/>
          </a:xfrm>
        </p:grpSpPr>
        <p:sp>
          <p:nvSpPr>
            <p:cNvPr id="504" name="Google Shape;504;p55"/>
            <p:cNvSpPr txBox="1"/>
            <p:nvPr/>
          </p:nvSpPr>
          <p:spPr>
            <a:xfrm>
              <a:off x="311706" y="1550450"/>
              <a:ext cx="4107600" cy="27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Montserrat"/>
                  <a:ea typeface="Montserrat"/>
                  <a:cs typeface="Montserrat"/>
                  <a:sym typeface="Montserrat"/>
                </a:rPr>
                <a:t>Focused on:</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Feasibility of experiment</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Treatment and control design</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Number of HTE to test</a:t>
              </a:r>
              <a:endParaRPr sz="1600">
                <a:solidFill>
                  <a:schemeClr val="dk2"/>
                </a:solidFill>
                <a:latin typeface="Montserrat"/>
                <a:ea typeface="Montserrat"/>
                <a:cs typeface="Montserrat"/>
                <a:sym typeface="Montserrat"/>
              </a:endParaRPr>
            </a:p>
          </p:txBody>
        </p:sp>
        <p:sp>
          <p:nvSpPr>
            <p:cNvPr id="505" name="Google Shape;505;p55"/>
            <p:cNvSpPr txBox="1"/>
            <p:nvPr/>
          </p:nvSpPr>
          <p:spPr>
            <a:xfrm>
              <a:off x="311700"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Simulation-based study</a:t>
              </a:r>
              <a:endParaRPr sz="1600">
                <a:solidFill>
                  <a:srgbClr val="005AC0"/>
                </a:solidFill>
                <a:latin typeface="Montserrat SemiBold"/>
                <a:ea typeface="Montserrat SemiBold"/>
                <a:cs typeface="Montserrat SemiBold"/>
                <a:sym typeface="Montserrat SemiBold"/>
              </a:endParaRPr>
            </a:p>
          </p:txBody>
        </p:sp>
        <p:cxnSp>
          <p:nvCxnSpPr>
            <p:cNvPr id="506" name="Google Shape;506;p55"/>
            <p:cNvCxnSpPr/>
            <p:nvPr/>
          </p:nvCxnSpPr>
          <p:spPr>
            <a:xfrm>
              <a:off x="311700" y="1348550"/>
              <a:ext cx="4107600" cy="0"/>
            </a:xfrm>
            <a:prstGeom prst="straightConnector1">
              <a:avLst/>
            </a:prstGeom>
            <a:noFill/>
            <a:ln cap="flat" cmpd="sng" w="9525">
              <a:solidFill>
                <a:srgbClr val="595959"/>
              </a:solidFill>
              <a:prstDash val="solid"/>
              <a:round/>
              <a:headEnd len="med" w="med" type="none"/>
              <a:tailEnd len="med" w="med" type="none"/>
            </a:ln>
          </p:spPr>
        </p:cxnSp>
      </p:grpSp>
      <p:grpSp>
        <p:nvGrpSpPr>
          <p:cNvPr id="507" name="Google Shape;507;p55"/>
          <p:cNvGrpSpPr/>
          <p:nvPr/>
        </p:nvGrpSpPr>
        <p:grpSpPr>
          <a:xfrm>
            <a:off x="4962125" y="1274113"/>
            <a:ext cx="3870186" cy="3586364"/>
            <a:chOff x="4714875" y="969350"/>
            <a:chExt cx="4107606" cy="3348300"/>
          </a:xfrm>
        </p:grpSpPr>
        <p:sp>
          <p:nvSpPr>
            <p:cNvPr id="508" name="Google Shape;508;p55"/>
            <p:cNvSpPr txBox="1"/>
            <p:nvPr/>
          </p:nvSpPr>
          <p:spPr>
            <a:xfrm>
              <a:off x="4714881" y="1550450"/>
              <a:ext cx="4107600" cy="27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Montserrat"/>
                  <a:ea typeface="Montserrat"/>
                  <a:cs typeface="Montserrat"/>
                  <a:sym typeface="Montserrat"/>
                </a:rPr>
                <a:t>Multiple hypothesis corrections for correlated outcomes:</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Romano-Wolf</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Bootstrap</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Benjamini-Hochberg</a:t>
              </a:r>
              <a:endParaRPr sz="1600">
                <a:solidFill>
                  <a:schemeClr val="dk2"/>
                </a:solidFill>
                <a:latin typeface="Montserrat"/>
                <a:ea typeface="Montserrat"/>
                <a:cs typeface="Montserrat"/>
                <a:sym typeface="Montserrat"/>
              </a:endParaRPr>
            </a:p>
          </p:txBody>
        </p:sp>
        <p:sp>
          <p:nvSpPr>
            <p:cNvPr id="509" name="Google Shape;509;p55"/>
            <p:cNvSpPr txBox="1"/>
            <p:nvPr/>
          </p:nvSpPr>
          <p:spPr>
            <a:xfrm>
              <a:off x="4714875"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Corrections</a:t>
              </a:r>
              <a:endParaRPr sz="1600">
                <a:solidFill>
                  <a:srgbClr val="005AC0"/>
                </a:solidFill>
                <a:latin typeface="Montserrat SemiBold"/>
                <a:ea typeface="Montserrat SemiBold"/>
                <a:cs typeface="Montserrat SemiBold"/>
                <a:sym typeface="Montserrat SemiBold"/>
              </a:endParaRPr>
            </a:p>
          </p:txBody>
        </p:sp>
        <p:cxnSp>
          <p:nvCxnSpPr>
            <p:cNvPr id="510" name="Google Shape;510;p55"/>
            <p:cNvCxnSpPr/>
            <p:nvPr/>
          </p:nvCxnSpPr>
          <p:spPr>
            <a:xfrm>
              <a:off x="4714875" y="1348550"/>
              <a:ext cx="4107600" cy="0"/>
            </a:xfrm>
            <a:prstGeom prst="straightConnector1">
              <a:avLst/>
            </a:prstGeom>
            <a:noFill/>
            <a:ln cap="flat" cmpd="sng" w="9525">
              <a:solidFill>
                <a:srgbClr val="595959"/>
              </a:solidFill>
              <a:prstDash val="solid"/>
              <a:round/>
              <a:headEnd len="med" w="med" type="none"/>
              <a:tailEnd len="med" w="med" type="none"/>
            </a:ln>
          </p:spPr>
        </p:cxnSp>
      </p:grpSp>
      <p:cxnSp>
        <p:nvCxnSpPr>
          <p:cNvPr id="511" name="Google Shape;511;p55"/>
          <p:cNvCxnSpPr/>
          <p:nvPr/>
        </p:nvCxnSpPr>
        <p:spPr>
          <a:xfrm>
            <a:off x="4572000" y="1413077"/>
            <a:ext cx="0" cy="2701800"/>
          </a:xfrm>
          <a:prstGeom prst="straightConnector1">
            <a:avLst/>
          </a:prstGeom>
          <a:noFill/>
          <a:ln cap="flat" cmpd="sng" w="9525">
            <a:solidFill>
              <a:srgbClr val="595959"/>
            </a:solidFill>
            <a:prstDash val="dash"/>
            <a:round/>
            <a:headEnd len="med" w="med" type="none"/>
            <a:tailEnd len="med" w="med" type="none"/>
          </a:ln>
        </p:spPr>
      </p:cxnSp>
      <p:sp>
        <p:nvSpPr>
          <p:cNvPr id="512" name="Google Shape;512;p55"/>
          <p:cNvSpPr txBox="1"/>
          <p:nvPr/>
        </p:nvSpPr>
        <p:spPr>
          <a:xfrm>
            <a:off x="2022150" y="4431750"/>
            <a:ext cx="50997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Detailed analysis follows</a:t>
            </a:r>
            <a:endParaRPr>
              <a:solidFill>
                <a:srgbClr val="595959"/>
              </a:solidFill>
              <a:latin typeface="Montserrat"/>
              <a:ea typeface="Montserrat"/>
              <a:cs typeface="Montserrat"/>
              <a:sym typeface="Montserrat"/>
            </a:endParaRPr>
          </a:p>
        </p:txBody>
      </p:sp>
      <p:sp>
        <p:nvSpPr>
          <p:cNvPr id="513" name="Google Shape;513;p55"/>
          <p:cNvSpPr/>
          <p:nvPr/>
        </p:nvSpPr>
        <p:spPr>
          <a:xfrm>
            <a:off x="1810925" y="4194750"/>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14" name="Google Shape;514;p55"/>
          <p:cNvPicPr preferRelativeResize="0"/>
          <p:nvPr/>
        </p:nvPicPr>
        <p:blipFill>
          <a:blip r:embed="rId3">
            <a:alphaModFix/>
          </a:blip>
          <a:stretch>
            <a:fillRect/>
          </a:stretch>
        </p:blipFill>
        <p:spPr>
          <a:xfrm>
            <a:off x="1883300" y="4267537"/>
            <a:ext cx="290251" cy="28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Power – </a:t>
            </a:r>
            <a:r>
              <a:rPr lang="en">
                <a:solidFill>
                  <a:srgbClr val="005AC0"/>
                </a:solidFill>
                <a:latin typeface="Montserrat SemiBold"/>
                <a:ea typeface="Montserrat SemiBold"/>
                <a:cs typeface="Montserrat SemiBold"/>
                <a:sym typeface="Montserrat SemiBold"/>
              </a:rPr>
              <a:t>Is our experiment feasible?</a:t>
            </a:r>
            <a:endParaRPr>
              <a:solidFill>
                <a:srgbClr val="005AC0"/>
              </a:solidFill>
              <a:latin typeface="Montserrat SemiBold"/>
              <a:ea typeface="Montserrat SemiBold"/>
              <a:cs typeface="Montserrat SemiBold"/>
              <a:sym typeface="Montserrat SemiBold"/>
            </a:endParaRPr>
          </a:p>
        </p:txBody>
      </p:sp>
      <p:grpSp>
        <p:nvGrpSpPr>
          <p:cNvPr id="520" name="Google Shape;520;p56"/>
          <p:cNvGrpSpPr/>
          <p:nvPr/>
        </p:nvGrpSpPr>
        <p:grpSpPr>
          <a:xfrm>
            <a:off x="1371600" y="1009765"/>
            <a:ext cx="6400800" cy="4071620"/>
            <a:chOff x="1371600" y="1009765"/>
            <a:chExt cx="6400800" cy="4071620"/>
          </a:xfrm>
        </p:grpSpPr>
        <p:pic>
          <p:nvPicPr>
            <p:cNvPr id="521" name="Google Shape;521;p56"/>
            <p:cNvPicPr preferRelativeResize="0"/>
            <p:nvPr/>
          </p:nvPicPr>
          <p:blipFill>
            <a:blip r:embed="rId3">
              <a:alphaModFix/>
            </a:blip>
            <a:stretch>
              <a:fillRect/>
            </a:stretch>
          </p:blipFill>
          <p:spPr>
            <a:xfrm>
              <a:off x="1371600" y="1009765"/>
              <a:ext cx="6400800" cy="4071620"/>
            </a:xfrm>
            <a:prstGeom prst="rect">
              <a:avLst/>
            </a:prstGeom>
            <a:noFill/>
            <a:ln>
              <a:noFill/>
            </a:ln>
          </p:spPr>
        </p:pic>
        <p:cxnSp>
          <p:nvCxnSpPr>
            <p:cNvPr id="522" name="Google Shape;522;p56"/>
            <p:cNvCxnSpPr/>
            <p:nvPr/>
          </p:nvCxnSpPr>
          <p:spPr>
            <a:xfrm rot="10800000">
              <a:off x="3970700" y="2970625"/>
              <a:ext cx="0" cy="1450500"/>
            </a:xfrm>
            <a:prstGeom prst="straightConnector1">
              <a:avLst/>
            </a:prstGeom>
            <a:noFill/>
            <a:ln cap="flat" cmpd="sng" w="19050">
              <a:solidFill>
                <a:schemeClr val="dk2"/>
              </a:solidFill>
              <a:prstDash val="dash"/>
              <a:round/>
              <a:headEnd len="med" w="med" type="none"/>
              <a:tailEnd len="med" w="med" type="none"/>
            </a:ln>
          </p:spPr>
        </p:cxnSp>
        <p:cxnSp>
          <p:nvCxnSpPr>
            <p:cNvPr id="523" name="Google Shape;523;p56"/>
            <p:cNvCxnSpPr/>
            <p:nvPr/>
          </p:nvCxnSpPr>
          <p:spPr>
            <a:xfrm flipH="1">
              <a:off x="2167175" y="2951550"/>
              <a:ext cx="1794000" cy="28500"/>
            </a:xfrm>
            <a:prstGeom prst="straightConnector1">
              <a:avLst/>
            </a:prstGeom>
            <a:noFill/>
            <a:ln cap="flat" cmpd="sng" w="19050">
              <a:solidFill>
                <a:schemeClr val="dk2"/>
              </a:solidFill>
              <a:prstDash val="dash"/>
              <a:round/>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Power – How to split treatment and control?</a:t>
            </a:r>
            <a:endParaRPr>
              <a:solidFill>
                <a:srgbClr val="005AC0"/>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p:txBody>
      </p:sp>
      <p:pic>
        <p:nvPicPr>
          <p:cNvPr id="529" name="Google Shape;529;p57"/>
          <p:cNvPicPr preferRelativeResize="0"/>
          <p:nvPr/>
        </p:nvPicPr>
        <p:blipFill>
          <a:blip r:embed="rId3">
            <a:alphaModFix/>
          </a:blip>
          <a:stretch>
            <a:fillRect/>
          </a:stretch>
        </p:blipFill>
        <p:spPr>
          <a:xfrm>
            <a:off x="1371600" y="1009765"/>
            <a:ext cx="6400800" cy="3989514"/>
          </a:xfrm>
          <a:prstGeom prst="rect">
            <a:avLst/>
          </a:prstGeom>
          <a:noFill/>
          <a:ln>
            <a:noFill/>
          </a:ln>
        </p:spPr>
      </p:pic>
      <p:cxnSp>
        <p:nvCxnSpPr>
          <p:cNvPr id="530" name="Google Shape;530;p57"/>
          <p:cNvCxnSpPr/>
          <p:nvPr/>
        </p:nvCxnSpPr>
        <p:spPr>
          <a:xfrm flipH="1" rot="10800000">
            <a:off x="2174150" y="3214750"/>
            <a:ext cx="2631000" cy="8400"/>
          </a:xfrm>
          <a:prstGeom prst="straightConnector1">
            <a:avLst/>
          </a:prstGeom>
          <a:noFill/>
          <a:ln cap="flat" cmpd="sng" w="19050">
            <a:solidFill>
              <a:schemeClr val="dk2"/>
            </a:solidFill>
            <a:prstDash val="dash"/>
            <a:round/>
            <a:headEnd len="med" w="med" type="none"/>
            <a:tailEnd len="med" w="med" type="none"/>
          </a:ln>
        </p:spPr>
      </p:cxnSp>
      <p:cxnSp>
        <p:nvCxnSpPr>
          <p:cNvPr id="531" name="Google Shape;531;p57"/>
          <p:cNvCxnSpPr/>
          <p:nvPr/>
        </p:nvCxnSpPr>
        <p:spPr>
          <a:xfrm>
            <a:off x="4762825" y="3231600"/>
            <a:ext cx="25500" cy="10830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Power – How many HTE can we handle?</a:t>
            </a:r>
            <a:endParaRPr>
              <a:solidFill>
                <a:srgbClr val="005AC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537" name="Google Shape;537;p58"/>
          <p:cNvPicPr preferRelativeResize="0"/>
          <p:nvPr/>
        </p:nvPicPr>
        <p:blipFill rotWithShape="1">
          <a:blip r:embed="rId3">
            <a:alphaModFix/>
          </a:blip>
          <a:srcRect b="0" l="882" r="0" t="0"/>
          <a:stretch/>
        </p:blipFill>
        <p:spPr>
          <a:xfrm>
            <a:off x="1371600" y="1009765"/>
            <a:ext cx="6400800" cy="4000500"/>
          </a:xfrm>
          <a:prstGeom prst="rect">
            <a:avLst/>
          </a:prstGeom>
          <a:noFill/>
          <a:ln>
            <a:noFill/>
          </a:ln>
        </p:spPr>
      </p:pic>
      <p:cxnSp>
        <p:nvCxnSpPr>
          <p:cNvPr id="538" name="Google Shape;538;p58"/>
          <p:cNvCxnSpPr/>
          <p:nvPr/>
        </p:nvCxnSpPr>
        <p:spPr>
          <a:xfrm flipH="1" rot="10800000">
            <a:off x="2089550" y="3147075"/>
            <a:ext cx="2867700" cy="8400"/>
          </a:xfrm>
          <a:prstGeom prst="straightConnector1">
            <a:avLst/>
          </a:prstGeom>
          <a:noFill/>
          <a:ln cap="flat" cmpd="sng" w="19050">
            <a:solidFill>
              <a:schemeClr val="dk2"/>
            </a:solidFill>
            <a:prstDash val="dash"/>
            <a:round/>
            <a:headEnd len="med" w="med" type="none"/>
            <a:tailEnd len="med" w="med" type="none"/>
          </a:ln>
        </p:spPr>
      </p:cxnSp>
      <p:cxnSp>
        <p:nvCxnSpPr>
          <p:cNvPr id="539" name="Google Shape;539;p58"/>
          <p:cNvCxnSpPr/>
          <p:nvPr/>
        </p:nvCxnSpPr>
        <p:spPr>
          <a:xfrm>
            <a:off x="4957375" y="3113175"/>
            <a:ext cx="8400" cy="11250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Analysis Plan</a:t>
            </a:r>
            <a:endParaRPr>
              <a:solidFill>
                <a:srgbClr val="005AC0"/>
              </a:solidFill>
              <a:latin typeface="Montserrat SemiBold"/>
              <a:ea typeface="Montserrat SemiBold"/>
              <a:cs typeface="Montserrat SemiBold"/>
              <a:sym typeface="Montserrat SemiBold"/>
            </a:endParaRPr>
          </a:p>
        </p:txBody>
      </p:sp>
      <p:sp>
        <p:nvSpPr>
          <p:cNvPr id="545" name="Google Shape;545;p5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latin typeface="Montserrat"/>
                <a:ea typeface="Montserrat"/>
                <a:cs typeface="Montserrat"/>
                <a:sym typeface="Montserrat"/>
              </a:rPr>
              <a:t>Data processing</a:t>
            </a:r>
            <a:r>
              <a:rPr lang="en" sz="1500">
                <a:latin typeface="Montserrat"/>
                <a:ea typeface="Montserrat"/>
                <a:cs typeface="Montserrat"/>
                <a:sym typeface="Montserrat"/>
              </a:rPr>
              <a:t>, covariate balance, and outcome metric calculation</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b="1" lang="en" sz="1500">
                <a:latin typeface="Montserrat"/>
                <a:ea typeface="Montserrat"/>
                <a:cs typeface="Montserrat"/>
                <a:sym typeface="Montserrat"/>
              </a:rPr>
              <a:t>Regression analysis</a:t>
            </a:r>
            <a:r>
              <a:rPr lang="en" sz="1500">
                <a:latin typeface="Montserrat"/>
                <a:ea typeface="Montserrat"/>
                <a:cs typeface="Montserrat"/>
                <a:sym typeface="Montserrat"/>
              </a:rPr>
              <a:t> of treatment effects on the outcomes</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500">
                <a:latin typeface="Montserrat"/>
                <a:ea typeface="Montserrat"/>
                <a:cs typeface="Montserrat"/>
                <a:sym typeface="Montserrat"/>
              </a:rPr>
              <a:t>HTE analysis:</a:t>
            </a:r>
            <a:endParaRPr sz="1500">
              <a:latin typeface="Montserrat"/>
              <a:ea typeface="Montserrat"/>
              <a:cs typeface="Montserrat"/>
              <a:sym typeface="Montserrat"/>
            </a:endParaRPr>
          </a:p>
          <a:p>
            <a:pPr indent="-323850" lvl="1" marL="457200" rtl="0" algn="l">
              <a:spcBef>
                <a:spcPts val="0"/>
              </a:spcBef>
              <a:spcAft>
                <a:spcPts val="0"/>
              </a:spcAft>
              <a:buSzPts val="1500"/>
              <a:buFont typeface="Montserrat"/>
              <a:buAutoNum type="alphaLcParenR"/>
            </a:pPr>
            <a:r>
              <a:rPr lang="en" sz="1500">
                <a:latin typeface="Montserrat"/>
                <a:ea typeface="Montserrat"/>
                <a:cs typeface="Montserrat"/>
                <a:sym typeface="Montserrat"/>
              </a:rPr>
              <a:t>Analyze the pre-specified limited number (~3) covariates to detect </a:t>
            </a:r>
            <a:r>
              <a:rPr b="1" lang="en" sz="1500">
                <a:latin typeface="Montserrat"/>
                <a:ea typeface="Montserrat"/>
                <a:cs typeface="Montserrat"/>
                <a:sym typeface="Montserrat"/>
              </a:rPr>
              <a:t>HTE</a:t>
            </a:r>
            <a:r>
              <a:rPr lang="en" sz="1500">
                <a:latin typeface="Montserrat"/>
                <a:ea typeface="Montserrat"/>
                <a:cs typeface="Montserrat"/>
                <a:sym typeface="Montserrat"/>
              </a:rPr>
              <a:t> while maintaining power:</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Susceptibility</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Political ideology</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Income</a:t>
            </a:r>
            <a:endParaRPr sz="1500">
              <a:latin typeface="Montserrat"/>
              <a:ea typeface="Montserrat"/>
              <a:cs typeface="Montserrat"/>
              <a:sym typeface="Montserrat"/>
            </a:endParaRPr>
          </a:p>
          <a:p>
            <a:pPr indent="-323850" lvl="1" marL="457200" rtl="0" algn="l">
              <a:spcBef>
                <a:spcPts val="0"/>
              </a:spcBef>
              <a:spcAft>
                <a:spcPts val="0"/>
              </a:spcAft>
              <a:buSzPts val="1500"/>
              <a:buFont typeface="Montserrat"/>
              <a:buAutoNum type="alphaLcParenR"/>
            </a:pPr>
            <a:r>
              <a:rPr lang="en" sz="1500">
                <a:latin typeface="Montserrat"/>
                <a:ea typeface="Montserrat"/>
                <a:cs typeface="Montserrat"/>
                <a:sym typeface="Montserrat"/>
              </a:rPr>
              <a:t>Also use a </a:t>
            </a:r>
            <a:r>
              <a:rPr b="1" lang="en" sz="1500">
                <a:latin typeface="Montserrat"/>
                <a:ea typeface="Montserrat"/>
                <a:cs typeface="Montserrat"/>
                <a:sym typeface="Montserrat"/>
              </a:rPr>
              <a:t>causal tree</a:t>
            </a:r>
            <a:r>
              <a:rPr lang="en" sz="1500">
                <a:latin typeface="Montserrat"/>
                <a:ea typeface="Montserrat"/>
                <a:cs typeface="Montserrat"/>
                <a:sym typeface="Montserrat"/>
              </a:rPr>
              <a:t> learning to leverage ML for HTE detection (may not report)</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500">
                <a:latin typeface="Montserrat"/>
                <a:ea typeface="Montserrat"/>
                <a:cs typeface="Montserrat"/>
                <a:sym typeface="Montserrat"/>
              </a:rPr>
              <a:t>Multiple hypothesis testing </a:t>
            </a:r>
            <a:r>
              <a:rPr b="1" lang="en" sz="1500">
                <a:latin typeface="Montserrat"/>
                <a:ea typeface="Montserrat"/>
                <a:cs typeface="Montserrat"/>
                <a:sym typeface="Montserrat"/>
              </a:rPr>
              <a:t>correction</a:t>
            </a:r>
            <a:r>
              <a:rPr lang="en" sz="1500">
                <a:latin typeface="Montserrat"/>
                <a:ea typeface="Montserrat"/>
                <a:cs typeface="Montserrat"/>
                <a:sym typeface="Montserrat"/>
              </a:rPr>
              <a:t> </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b="1" lang="en" sz="1500">
                <a:latin typeface="Montserrat"/>
                <a:ea typeface="Montserrat"/>
                <a:cs typeface="Montserrat"/>
                <a:sym typeface="Montserrat"/>
              </a:rPr>
              <a:t>Power analysis</a:t>
            </a:r>
            <a:r>
              <a:rPr lang="en" sz="1500">
                <a:latin typeface="Montserrat"/>
                <a:ea typeface="Montserrat"/>
                <a:cs typeface="Montserrat"/>
                <a:sym typeface="Montserrat"/>
              </a:rPr>
              <a:t> through simulation (post experiment sanity check)</a:t>
            </a:r>
            <a:endParaRPr sz="1500">
              <a:latin typeface="Montserrat"/>
              <a:ea typeface="Montserrat"/>
              <a:cs typeface="Montserrat"/>
              <a:sym typeface="Montserrat"/>
            </a:endParaRPr>
          </a:p>
          <a:p>
            <a:pPr indent="0" lvl="0" marL="0" rtl="0" algn="l">
              <a:spcBef>
                <a:spcPts val="1200"/>
              </a:spcBef>
              <a:spcAft>
                <a:spcPts val="1200"/>
              </a:spcAft>
              <a:buNone/>
            </a:pPr>
            <a:r>
              <a:t/>
            </a:r>
            <a:endParaRPr sz="15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txBox="1"/>
          <p:nvPr>
            <p:ph idx="4294967295"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200">
                <a:solidFill>
                  <a:srgbClr val="005AC0"/>
                </a:solidFill>
                <a:latin typeface="Montserrat"/>
                <a:ea typeface="Montserrat"/>
                <a:cs typeface="Montserrat"/>
                <a:sym typeface="Montserrat"/>
              </a:rPr>
              <a:t>Appendix</a:t>
            </a:r>
            <a:endParaRPr sz="5200">
              <a:solidFill>
                <a:srgbClr val="005AC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Cited work</a:t>
            </a:r>
            <a:endParaRPr>
              <a:solidFill>
                <a:srgbClr val="005AC0"/>
              </a:solidFill>
              <a:latin typeface="Montserrat SemiBold"/>
              <a:ea typeface="Montserrat SemiBold"/>
              <a:cs typeface="Montserrat SemiBold"/>
              <a:sym typeface="Montserrat SemiBold"/>
            </a:endParaRPr>
          </a:p>
        </p:txBody>
      </p:sp>
      <p:sp>
        <p:nvSpPr>
          <p:cNvPr id="556" name="Google Shape;55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05000"/>
              </a:lnSpc>
              <a:spcBef>
                <a:spcPts val="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Roozenbeek, J., van der Linden, S. </a:t>
            </a:r>
            <a:r>
              <a:rPr b="1" i="1" lang="en" sz="1400">
                <a:solidFill>
                  <a:schemeClr val="dk1"/>
                </a:solidFill>
                <a:latin typeface="Montserrat"/>
                <a:ea typeface="Montserrat"/>
                <a:cs typeface="Montserrat"/>
                <a:sym typeface="Montserrat"/>
              </a:rPr>
              <a:t>Fake news game confers psychological resistance against online misinformation</a:t>
            </a:r>
            <a:r>
              <a:rPr lang="en" sz="1400">
                <a:solidFill>
                  <a:schemeClr val="dk1"/>
                </a:solidFill>
                <a:latin typeface="Montserrat"/>
                <a:ea typeface="Montserrat"/>
                <a:cs typeface="Montserrat"/>
                <a:sym typeface="Montserrat"/>
              </a:rPr>
              <a:t>. Palgrave Commun 5, 65 (2019). https://doi.org/10.1057/s41599-019-0279-9</a:t>
            </a:r>
            <a:endParaRPr sz="1400">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Guess, A. M., Lerner, M., Lyons, B., Montgomery, J. M., Nyhan, B., Reifler, J., &amp; Sircar, N. (2020). </a:t>
            </a:r>
            <a:r>
              <a:rPr b="1" i="1" lang="en" sz="1400">
                <a:solidFill>
                  <a:schemeClr val="dk1"/>
                </a:solidFill>
                <a:latin typeface="Montserrat"/>
                <a:ea typeface="Montserrat"/>
                <a:cs typeface="Montserrat"/>
                <a:sym typeface="Montserrat"/>
              </a:rPr>
              <a:t>A digital media literacy intervention increases discernment between mainstream and false news in the United States and India</a:t>
            </a:r>
            <a:r>
              <a:rPr lang="en" sz="1400">
                <a:solidFill>
                  <a:schemeClr val="dk1"/>
                </a:solidFill>
                <a:latin typeface="Montserrat"/>
                <a:ea typeface="Montserrat"/>
                <a:cs typeface="Montserrat"/>
                <a:sym typeface="Montserrat"/>
              </a:rPr>
              <a:t>. Proceedings of the National Academy of Sciences, 117(27), 15536–15545. </a:t>
            </a:r>
            <a:r>
              <a:rPr lang="en" sz="14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https://doi.org/10.1073/pnas.1920498117</a:t>
            </a:r>
            <a:r>
              <a:rPr lang="en" sz="1400" u="sng">
                <a:solidFill>
                  <a:schemeClr val="dk1"/>
                </a:solidFill>
                <a:latin typeface="Montserrat"/>
                <a:ea typeface="Montserrat"/>
                <a:cs typeface="Montserrat"/>
                <a:sym typeface="Montserrat"/>
              </a:rPr>
              <a:t> </a:t>
            </a:r>
            <a:endParaRPr sz="1400" u="sng">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Cook, J., Lewandowsky, S., &amp; Ecker, U. (2017). </a:t>
            </a:r>
            <a:r>
              <a:rPr b="1" i="1" lang="en" sz="1400">
                <a:solidFill>
                  <a:schemeClr val="dk1"/>
                </a:solidFill>
                <a:latin typeface="Montserrat"/>
                <a:ea typeface="Montserrat"/>
                <a:cs typeface="Montserrat"/>
                <a:sym typeface="Montserrat"/>
              </a:rPr>
              <a:t>Neutralizing misinformation through inoculation: Exposing misleading argumentation techniques reduces their influence</a:t>
            </a:r>
            <a:r>
              <a:rPr lang="en" sz="1400">
                <a:solidFill>
                  <a:schemeClr val="dk1"/>
                </a:solidFill>
                <a:latin typeface="Montserrat"/>
                <a:ea typeface="Montserrat"/>
                <a:cs typeface="Montserrat"/>
                <a:sym typeface="Montserrat"/>
              </a:rPr>
              <a:t>. PLoS ONE, 12(5): e0175799. https://doi.org/10.1371/journal.pone.0175799</a:t>
            </a:r>
            <a:endParaRPr sz="1400">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150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Chen, C. X., Pennycook, G., &amp; Rand, D. G. </a:t>
            </a:r>
            <a:r>
              <a:rPr b="1" i="1" lang="en" sz="1400">
                <a:solidFill>
                  <a:schemeClr val="dk1"/>
                </a:solidFill>
                <a:latin typeface="Montserrat"/>
                <a:ea typeface="Montserrat"/>
                <a:cs typeface="Montserrat"/>
                <a:sym typeface="Montserrat"/>
              </a:rPr>
              <a:t>What Makes News Sharable on Social Media? </a:t>
            </a:r>
            <a:r>
              <a:rPr lang="en" sz="1400">
                <a:solidFill>
                  <a:schemeClr val="dk1"/>
                </a:solidFill>
                <a:latin typeface="Montserrat"/>
                <a:ea typeface="Montserrat"/>
                <a:cs typeface="Montserrat"/>
                <a:sym typeface="Montserrat"/>
              </a:rPr>
              <a:t>preprint, PsyArXiv, 9 July 2021. DOI.org (Crossref), https://doi.org/10.31234/osf.io/gzqcd.</a:t>
            </a:r>
            <a:endParaRPr sz="21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latin typeface="Montserrat SemiBold"/>
                <a:ea typeface="Montserrat SemiBold"/>
                <a:cs typeface="Montserrat SemiBold"/>
                <a:sym typeface="Montserrat SemiBold"/>
                <a:hlinkClick action="ppaction://hlinksldjump" r:id="rId3"/>
              </a:rPr>
              <a:t>Outcome Questions</a:t>
            </a:r>
            <a:r>
              <a:rPr lang="en">
                <a:solidFill>
                  <a:srgbClr val="005AC0"/>
                </a:solidFill>
                <a:latin typeface="Montserrat SemiBold"/>
                <a:ea typeface="Montserrat SemiBold"/>
                <a:cs typeface="Montserrat SemiBold"/>
                <a:sym typeface="Montserrat SemiBold"/>
              </a:rPr>
              <a:t> - Additional Considerations</a:t>
            </a:r>
            <a:endParaRPr>
              <a:solidFill>
                <a:srgbClr val="005AC0"/>
              </a:solidFill>
              <a:latin typeface="Montserrat SemiBold"/>
              <a:ea typeface="Montserrat SemiBold"/>
              <a:cs typeface="Montserrat SemiBold"/>
              <a:sym typeface="Montserrat SemiBold"/>
            </a:endParaRPr>
          </a:p>
        </p:txBody>
      </p:sp>
      <p:sp>
        <p:nvSpPr>
          <p:cNvPr id="562" name="Google Shape;562;p62"/>
          <p:cNvSpPr txBox="1"/>
          <p:nvPr>
            <p:ph idx="1" type="body"/>
          </p:nvPr>
        </p:nvSpPr>
        <p:spPr>
          <a:xfrm>
            <a:off x="311700" y="1228675"/>
            <a:ext cx="8439600" cy="36150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Fact Checking</a:t>
            </a:r>
            <a:r>
              <a:rPr lang="en" sz="1600">
                <a:latin typeface="Montserrat"/>
                <a:ea typeface="Montserrat"/>
                <a:cs typeface="Montserrat"/>
                <a:sym typeface="Montserrat"/>
              </a:rPr>
              <a:t> - Would you like to read more to find out the trustworthiness of this post?</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Who would say no if there was no cost?</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Discrepancy between answer and real life action</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How to differentiate between researching more about interesting topic vs fact checking?</a:t>
            </a:r>
            <a:endParaRPr sz="1600">
              <a:latin typeface="Montserrat"/>
              <a:ea typeface="Montserrat"/>
              <a:cs typeface="Montserrat"/>
              <a:sym typeface="Montserrat"/>
            </a:endParaRPr>
          </a:p>
          <a:p>
            <a:pPr indent="-330200" lvl="0" marL="457200" rtl="0" algn="l">
              <a:lnSpc>
                <a:spcPct val="105000"/>
              </a:lnSpc>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Reporting</a:t>
            </a:r>
            <a:r>
              <a:rPr lang="en" sz="1600">
                <a:latin typeface="Montserrat"/>
                <a:ea typeface="Montserrat"/>
                <a:cs typeface="Montserrat"/>
                <a:sym typeface="Montserrat"/>
              </a:rPr>
              <a:t> - Would you like to report this post to have it removed?</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Our examples are neutral and not report worthy</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Don’t want to encourage to report everything</a:t>
            </a:r>
            <a:endParaRPr sz="1600">
              <a:latin typeface="Montserrat"/>
              <a:ea typeface="Montserrat"/>
              <a:cs typeface="Montserrat"/>
              <a:sym typeface="Montserrat"/>
            </a:endParaRPr>
          </a:p>
          <a:p>
            <a:pPr indent="-330200" lvl="0" marL="457200" rtl="0" algn="l">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Following</a:t>
            </a:r>
            <a:r>
              <a:rPr lang="en" sz="1600">
                <a:latin typeface="Montserrat"/>
                <a:ea typeface="Montserrat"/>
                <a:cs typeface="Montserrat"/>
                <a:sym typeface="Montserrat"/>
              </a:rPr>
              <a:t> - Would you stop following an account that posted content like this?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AutoNum type="alphaLcPeriod"/>
            </a:pPr>
            <a:r>
              <a:rPr lang="en" sz="1600">
                <a:latin typeface="Montserrat"/>
                <a:ea typeface="Montserrat"/>
                <a:cs typeface="Montserrat"/>
                <a:sym typeface="Montserrat"/>
              </a:rPr>
              <a:t>Topic/preferences specific</a:t>
            </a:r>
            <a:endParaRPr sz="1600">
              <a:latin typeface="Montserrat"/>
              <a:ea typeface="Montserrat"/>
              <a:cs typeface="Montserrat"/>
              <a:sym typeface="Montserrat"/>
            </a:endParaRPr>
          </a:p>
          <a:p>
            <a:pPr indent="-330200" lvl="0" marL="457200" rtl="0" algn="l">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etc…</a:t>
            </a:r>
            <a:endParaRPr sz="16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66" name="Shape 566"/>
        <p:cNvGrpSpPr/>
        <p:nvPr/>
      </p:nvGrpSpPr>
      <p:grpSpPr>
        <a:xfrm>
          <a:off x="0" y="0"/>
          <a:ext cx="0" cy="0"/>
          <a:chOff x="0" y="0"/>
          <a:chExt cx="0" cy="0"/>
        </a:xfrm>
      </p:grpSpPr>
      <p:sp>
        <p:nvSpPr>
          <p:cNvPr id="567" name="Google Shape;567;p63"/>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5000"/>
              <a:t>Facts: 3 each</a:t>
            </a:r>
            <a:endParaRPr sz="5000"/>
          </a:p>
        </p:txBody>
      </p:sp>
      <p:sp>
        <p:nvSpPr>
          <p:cNvPr id="568" name="Google Shape;56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282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Roadmap</a:t>
            </a:r>
            <a:endParaRPr>
              <a:solidFill>
                <a:srgbClr val="005AC0"/>
              </a:solidFill>
              <a:latin typeface="Montserrat SemiBold"/>
              <a:ea typeface="Montserrat SemiBold"/>
              <a:cs typeface="Montserrat SemiBold"/>
              <a:sym typeface="Montserrat SemiBold"/>
            </a:endParaRPr>
          </a:p>
        </p:txBody>
      </p:sp>
      <p:sp>
        <p:nvSpPr>
          <p:cNvPr id="253" name="Google Shape;253;p37"/>
          <p:cNvSpPr/>
          <p:nvPr/>
        </p:nvSpPr>
        <p:spPr>
          <a:xfrm>
            <a:off x="5518184" y="12722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Analysis </a:t>
            </a:r>
            <a:endParaRPr sz="1600">
              <a:solidFill>
                <a:srgbClr val="005AC0"/>
              </a:solidFill>
              <a:latin typeface="Montserrat SemiBold"/>
              <a:ea typeface="Montserrat SemiBold"/>
              <a:cs typeface="Montserrat SemiBold"/>
              <a:sym typeface="Montserrat SemiBold"/>
            </a:endParaRPr>
          </a:p>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Plan</a:t>
            </a:r>
            <a:endParaRPr sz="1600">
              <a:solidFill>
                <a:srgbClr val="005AC0"/>
              </a:solidFill>
              <a:latin typeface="Montserrat SemiBold"/>
              <a:ea typeface="Montserrat SemiBold"/>
              <a:cs typeface="Montserrat SemiBold"/>
              <a:sym typeface="Montserrat SemiBold"/>
            </a:endParaRPr>
          </a:p>
        </p:txBody>
      </p:sp>
      <p:sp>
        <p:nvSpPr>
          <p:cNvPr id="254" name="Google Shape;254;p37"/>
          <p:cNvSpPr/>
          <p:nvPr/>
        </p:nvSpPr>
        <p:spPr>
          <a:xfrm>
            <a:off x="2891752" y="12722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Experiment </a:t>
            </a:r>
            <a:endParaRPr sz="1600">
              <a:solidFill>
                <a:srgbClr val="005AC0"/>
              </a:solidFill>
              <a:latin typeface="Montserrat SemiBold"/>
              <a:ea typeface="Montserrat SemiBold"/>
              <a:cs typeface="Montserrat SemiBold"/>
              <a:sym typeface="Montserrat SemiBold"/>
            </a:endParaRPr>
          </a:p>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Design</a:t>
            </a:r>
            <a:endParaRPr sz="1600">
              <a:solidFill>
                <a:srgbClr val="005AC0"/>
              </a:solidFill>
              <a:latin typeface="Montserrat SemiBold"/>
              <a:ea typeface="Montserrat SemiBold"/>
              <a:cs typeface="Montserrat SemiBold"/>
              <a:sym typeface="Montserrat SemiBold"/>
            </a:endParaRPr>
          </a:p>
        </p:txBody>
      </p:sp>
      <p:sp>
        <p:nvSpPr>
          <p:cNvPr id="255" name="Google Shape;255;p37"/>
          <p:cNvSpPr/>
          <p:nvPr/>
        </p:nvSpPr>
        <p:spPr>
          <a:xfrm>
            <a:off x="511100" y="1272275"/>
            <a:ext cx="30132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2743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Introduction</a:t>
            </a:r>
            <a:endParaRPr sz="1600">
              <a:solidFill>
                <a:srgbClr val="005AC0"/>
              </a:solidFill>
              <a:latin typeface="Montserrat SemiBold"/>
              <a:ea typeface="Montserrat SemiBold"/>
              <a:cs typeface="Montserrat SemiBold"/>
              <a:sym typeface="Montserrat SemiBold"/>
            </a:endParaRPr>
          </a:p>
        </p:txBody>
      </p:sp>
      <p:sp>
        <p:nvSpPr>
          <p:cNvPr id="256" name="Google Shape;256;p37"/>
          <p:cNvSpPr txBox="1"/>
          <p:nvPr>
            <p:ph idx="1" type="body"/>
          </p:nvPr>
        </p:nvSpPr>
        <p:spPr>
          <a:xfrm>
            <a:off x="511100" y="25717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Motivation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General considerations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Research questions</a:t>
            </a:r>
            <a:endParaRPr sz="1600">
              <a:latin typeface="Montserrat"/>
              <a:ea typeface="Montserrat"/>
              <a:cs typeface="Montserrat"/>
              <a:sym typeface="Montserrat"/>
            </a:endParaRPr>
          </a:p>
        </p:txBody>
      </p:sp>
      <p:sp>
        <p:nvSpPr>
          <p:cNvPr id="257" name="Google Shape;257;p37"/>
          <p:cNvSpPr txBox="1"/>
          <p:nvPr>
            <p:ph idx="1" type="body"/>
          </p:nvPr>
        </p:nvSpPr>
        <p:spPr>
          <a:xfrm>
            <a:off x="3292500" y="25717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Overview</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Treatment</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Outcomes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Covariates</a:t>
            </a:r>
            <a:endParaRPr sz="1600">
              <a:latin typeface="Montserrat"/>
              <a:ea typeface="Montserrat"/>
              <a:cs typeface="Montserrat"/>
              <a:sym typeface="Montserrat"/>
            </a:endParaRPr>
          </a:p>
        </p:txBody>
      </p:sp>
      <p:sp>
        <p:nvSpPr>
          <p:cNvPr id="258" name="Google Shape;258;p37"/>
          <p:cNvSpPr txBox="1"/>
          <p:nvPr>
            <p:ph idx="1" type="body"/>
          </p:nvPr>
        </p:nvSpPr>
        <p:spPr>
          <a:xfrm>
            <a:off x="5856050" y="25717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 Hypotheses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Power analysis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Planned analyses</a:t>
            </a:r>
            <a:endParaRPr sz="1600">
              <a:latin typeface="Montserrat"/>
              <a:ea typeface="Montserrat"/>
              <a:cs typeface="Montserrat"/>
              <a:sym typeface="Montserrat"/>
            </a:endParaRPr>
          </a:p>
        </p:txBody>
      </p:sp>
      <p:sp>
        <p:nvSpPr>
          <p:cNvPr id="259" name="Google Shape;259;p37"/>
          <p:cNvSpPr/>
          <p:nvPr/>
        </p:nvSpPr>
        <p:spPr>
          <a:xfrm>
            <a:off x="311650" y="10656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cxnSp>
        <p:nvCxnSpPr>
          <p:cNvPr id="260" name="Google Shape;260;p37"/>
          <p:cNvCxnSpPr/>
          <p:nvPr/>
        </p:nvCxnSpPr>
        <p:spPr>
          <a:xfrm>
            <a:off x="3001202" y="23431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61" name="Google Shape;261;p37"/>
          <p:cNvCxnSpPr>
            <a:endCxn id="255" idx="3"/>
          </p:cNvCxnSpPr>
          <p:nvPr/>
        </p:nvCxnSpPr>
        <p:spPr>
          <a:xfrm flipH="1" rot="10800000">
            <a:off x="3001400" y="1799675"/>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62" name="Google Shape;262;p37"/>
          <p:cNvCxnSpPr>
            <a:endCxn id="255" idx="3"/>
          </p:cNvCxnSpPr>
          <p:nvPr/>
        </p:nvCxnSpPr>
        <p:spPr>
          <a:xfrm>
            <a:off x="3033800" y="1304975"/>
            <a:ext cx="490500" cy="494700"/>
          </a:xfrm>
          <a:prstGeom prst="straightConnector1">
            <a:avLst/>
          </a:prstGeom>
          <a:noFill/>
          <a:ln cap="flat" cmpd="sng" w="9525">
            <a:solidFill>
              <a:schemeClr val="dk2"/>
            </a:solidFill>
            <a:prstDash val="dash"/>
            <a:round/>
            <a:headEnd len="med" w="med" type="none"/>
            <a:tailEnd len="med" w="med" type="none"/>
          </a:ln>
        </p:spPr>
      </p:cxnSp>
      <p:cxnSp>
        <p:nvCxnSpPr>
          <p:cNvPr id="263" name="Google Shape;263;p37"/>
          <p:cNvCxnSpPr/>
          <p:nvPr/>
        </p:nvCxnSpPr>
        <p:spPr>
          <a:xfrm>
            <a:off x="5682652" y="23431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64" name="Google Shape;264;p37"/>
          <p:cNvCxnSpPr/>
          <p:nvPr/>
        </p:nvCxnSpPr>
        <p:spPr>
          <a:xfrm flipH="1" rot="10800000">
            <a:off x="5682775" y="1799600"/>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65" name="Google Shape;265;p37"/>
          <p:cNvCxnSpPr/>
          <p:nvPr/>
        </p:nvCxnSpPr>
        <p:spPr>
          <a:xfrm>
            <a:off x="5715350" y="1304900"/>
            <a:ext cx="490500" cy="494700"/>
          </a:xfrm>
          <a:prstGeom prst="straightConnector1">
            <a:avLst/>
          </a:prstGeom>
          <a:noFill/>
          <a:ln cap="flat" cmpd="sng" w="9525">
            <a:solidFill>
              <a:schemeClr val="dk2"/>
            </a:solidFill>
            <a:prstDash val="dash"/>
            <a:round/>
            <a:headEnd len="med" w="med" type="none"/>
            <a:tailEnd len="med" w="med" type="none"/>
          </a:ln>
        </p:spPr>
      </p:cxnSp>
      <p:sp>
        <p:nvSpPr>
          <p:cNvPr id="266" name="Google Shape;266;p37"/>
          <p:cNvSpPr/>
          <p:nvPr/>
        </p:nvSpPr>
        <p:spPr>
          <a:xfrm>
            <a:off x="2857500" y="10656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267" name="Google Shape;267;p37"/>
          <p:cNvSpPr/>
          <p:nvPr/>
        </p:nvSpPr>
        <p:spPr>
          <a:xfrm>
            <a:off x="5518175" y="10656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4"/>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6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True Charts, Neutral Tone</a:t>
            </a:r>
            <a:endParaRPr/>
          </a:p>
        </p:txBody>
      </p:sp>
      <p:sp>
        <p:nvSpPr>
          <p:cNvPr id="576" name="Google Shape;576;p64"/>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Global overdose deaths from opioids more than doubled from 1990 until 2017. This is an important issue that needs more attention.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577" name="Google Shape;577;p64"/>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578" name="Google Shape;578;p64"/>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579" name="Google Shape;579;p64"/>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580" name="Google Shape;580;p64"/>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descr="Initial Monogram Letter J H Logo Design Vector Template. JH Letter Logo  Design Royalty Free Cliparts, Vectors, And Stock Illustration. Image  144933307." id="581" name="Google Shape;581;p64"/>
          <p:cNvPicPr preferRelativeResize="0"/>
          <p:nvPr/>
        </p:nvPicPr>
        <p:blipFill rotWithShape="1">
          <a:blip r:embed="rId6">
            <a:alphaModFix/>
          </a:blip>
          <a:srcRect b="-4490" l="14125" r="12225" t="4490"/>
          <a:stretch/>
        </p:blipFill>
        <p:spPr>
          <a:xfrm>
            <a:off x="849200" y="992050"/>
            <a:ext cx="374400" cy="392400"/>
          </a:xfrm>
          <a:prstGeom prst="ellipse">
            <a:avLst/>
          </a:prstGeom>
          <a:noFill/>
          <a:ln cap="flat" cmpd="sng" w="9525">
            <a:solidFill>
              <a:schemeClr val="lt2"/>
            </a:solidFill>
            <a:prstDash val="solid"/>
            <a:round/>
            <a:headEnd len="sm" w="sm" type="none"/>
            <a:tailEnd len="sm" w="sm" type="none"/>
          </a:ln>
        </p:spPr>
      </p:pic>
      <p:sp>
        <p:nvSpPr>
          <p:cNvPr id="582" name="Google Shape;582;p64"/>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4"/>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This graph shows how covid cases in Canada caught up to the US counts per million in April 2021. I worry about my parents who have been living in Canada since the lockdowns.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584" name="Google Shape;584;p64"/>
          <p:cNvPicPr preferRelativeResize="0"/>
          <p:nvPr/>
        </p:nvPicPr>
        <p:blipFill>
          <a:blip r:embed="rId7">
            <a:alphaModFix/>
          </a:blip>
          <a:stretch>
            <a:fillRect/>
          </a:stretch>
        </p:blipFill>
        <p:spPr>
          <a:xfrm>
            <a:off x="4527350" y="1459925"/>
            <a:ext cx="3308699" cy="2142218"/>
          </a:xfrm>
          <a:prstGeom prst="rect">
            <a:avLst/>
          </a:prstGeom>
          <a:noFill/>
          <a:ln>
            <a:noFill/>
          </a:ln>
        </p:spPr>
      </p:pic>
      <p:sp>
        <p:nvSpPr>
          <p:cNvPr id="585" name="Google Shape;585;p64"/>
          <p:cNvSpPr txBox="1"/>
          <p:nvPr/>
        </p:nvSpPr>
        <p:spPr>
          <a:xfrm>
            <a:off x="5109950" y="8906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descr="Initial Monogram Letter J H Logo Design Vector Template. JH Letter Logo  Design Royalty Free Cliparts, Vectors, And Stock Illustration. Image  144933307." id="586" name="Google Shape;586;p64"/>
          <p:cNvPicPr preferRelativeResize="0"/>
          <p:nvPr/>
        </p:nvPicPr>
        <p:blipFill rotWithShape="1">
          <a:blip r:embed="rId6">
            <a:alphaModFix/>
          </a:blip>
          <a:srcRect b="-4490" l="14125" r="12225" t="4490"/>
          <a:stretch/>
        </p:blipFill>
        <p:spPr>
          <a:xfrm>
            <a:off x="4735400" y="958663"/>
            <a:ext cx="374400" cy="392400"/>
          </a:xfrm>
          <a:prstGeom prst="ellipse">
            <a:avLst/>
          </a:prstGeom>
          <a:noFill/>
          <a:ln cap="flat" cmpd="sng" w="9525">
            <a:solidFill>
              <a:schemeClr val="lt2"/>
            </a:solidFill>
            <a:prstDash val="solid"/>
            <a:round/>
            <a:headEnd len="sm" w="sm" type="none"/>
            <a:tailEnd len="sm" w="sm" type="none"/>
          </a:ln>
        </p:spPr>
      </p:pic>
      <p:pic>
        <p:nvPicPr>
          <p:cNvPr id="587" name="Google Shape;587;p64"/>
          <p:cNvPicPr preferRelativeResize="0"/>
          <p:nvPr/>
        </p:nvPicPr>
        <p:blipFill>
          <a:blip r:embed="rId8">
            <a:alphaModFix/>
          </a:blip>
          <a:stretch>
            <a:fillRect/>
          </a:stretch>
        </p:blipFill>
        <p:spPr>
          <a:xfrm>
            <a:off x="849212" y="992041"/>
            <a:ext cx="374400" cy="392400"/>
          </a:xfrm>
          <a:prstGeom prst="ellipse">
            <a:avLst/>
          </a:prstGeom>
          <a:noFill/>
          <a:ln cap="flat" cmpd="sng" w="9525">
            <a:solidFill>
              <a:schemeClr val="lt2"/>
            </a:solidFill>
            <a:prstDash val="solid"/>
            <a:round/>
            <a:headEnd len="sm" w="sm" type="none"/>
            <a:tailEnd len="sm" w="sm" type="none"/>
          </a:ln>
        </p:spPr>
      </p:pic>
      <p:pic>
        <p:nvPicPr>
          <p:cNvPr id="588" name="Google Shape;588;p64"/>
          <p:cNvPicPr preferRelativeResize="0"/>
          <p:nvPr/>
        </p:nvPicPr>
        <p:blipFill>
          <a:blip r:embed="rId8">
            <a:alphaModFix/>
          </a:blip>
          <a:stretch>
            <a:fillRect/>
          </a:stretch>
        </p:blipFill>
        <p:spPr>
          <a:xfrm>
            <a:off x="4735412" y="95866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6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Truths</a:t>
            </a:r>
            <a:endParaRPr/>
          </a:p>
        </p:txBody>
      </p:sp>
      <p:grpSp>
        <p:nvGrpSpPr>
          <p:cNvPr id="595" name="Google Shape;595;p65"/>
          <p:cNvGrpSpPr/>
          <p:nvPr/>
        </p:nvGrpSpPr>
        <p:grpSpPr>
          <a:xfrm>
            <a:off x="4448095" y="1057003"/>
            <a:ext cx="4394802" cy="2466556"/>
            <a:chOff x="3394103" y="379960"/>
            <a:chExt cx="2352300" cy="4261500"/>
          </a:xfrm>
        </p:grpSpPr>
        <p:sp>
          <p:nvSpPr>
            <p:cNvPr id="596" name="Google Shape;596;p6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598" name="Google Shape;598;p65"/>
            <p:cNvSpPr txBox="1"/>
            <p:nvPr/>
          </p:nvSpPr>
          <p:spPr>
            <a:xfrm>
              <a:off x="4447912" y="1155201"/>
              <a:ext cx="12297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With a head-to-body length of 1.14 to 1.29 inches, the bumblebee bat is the smallest mammal in the world. To see this tiny bat for yourself, you’d have to visit one of a select few limestone caves on the Khwae Noi River in Kanchanaburi Province of southwest Thailand.</a:t>
              </a:r>
              <a:endParaRPr sz="1200">
                <a:solidFill>
                  <a:schemeClr val="dk1"/>
                </a:solidFill>
              </a:endParaRPr>
            </a:p>
          </p:txBody>
        </p:sp>
      </p:grpSp>
      <p:pic>
        <p:nvPicPr>
          <p:cNvPr id="599" name="Google Shape;599;p65"/>
          <p:cNvPicPr preferRelativeResize="0"/>
          <p:nvPr/>
        </p:nvPicPr>
        <p:blipFill>
          <a:blip r:embed="rId3">
            <a:alphaModFix/>
          </a:blip>
          <a:stretch>
            <a:fillRect/>
          </a:stretch>
        </p:blipFill>
        <p:spPr>
          <a:xfrm>
            <a:off x="4640125" y="1185538"/>
            <a:ext cx="374700" cy="393600"/>
          </a:xfrm>
          <a:prstGeom prst="ellipse">
            <a:avLst/>
          </a:prstGeom>
          <a:noFill/>
          <a:ln>
            <a:noFill/>
          </a:ln>
        </p:spPr>
      </p:pic>
      <p:sp>
        <p:nvSpPr>
          <p:cNvPr id="600" name="Google Shape;600;p65"/>
          <p:cNvSpPr txBox="1"/>
          <p:nvPr/>
        </p:nvSpPr>
        <p:spPr>
          <a:xfrm>
            <a:off x="50749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Sunne</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grpSp>
        <p:nvGrpSpPr>
          <p:cNvPr id="601" name="Google Shape;601;p65"/>
          <p:cNvGrpSpPr/>
          <p:nvPr/>
        </p:nvGrpSpPr>
        <p:grpSpPr>
          <a:xfrm>
            <a:off x="268707" y="1057000"/>
            <a:ext cx="3618778" cy="2614004"/>
            <a:chOff x="3394103" y="379960"/>
            <a:chExt cx="2352300" cy="4261500"/>
          </a:xfrm>
        </p:grpSpPr>
        <p:sp>
          <p:nvSpPr>
            <p:cNvPr id="602" name="Google Shape;602;p65"/>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604" name="Google Shape;604;p65"/>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1986, eleven Russian men spent 370 days lying down in bed. The experiment was to help with future space expeditions, because a year in bed simulated weightlessness.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605" name="Google Shape;605;p6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6" name="Google Shape;606;p65"/>
          <p:cNvPicPr preferRelativeResize="0"/>
          <p:nvPr/>
        </p:nvPicPr>
        <p:blipFill>
          <a:blip r:embed="rId3">
            <a:alphaModFix/>
          </a:blip>
          <a:stretch>
            <a:fillRect/>
          </a:stretch>
        </p:blipFill>
        <p:spPr>
          <a:xfrm>
            <a:off x="461300" y="1185525"/>
            <a:ext cx="374700" cy="393600"/>
          </a:xfrm>
          <a:prstGeom prst="ellipse">
            <a:avLst/>
          </a:prstGeom>
          <a:noFill/>
          <a:ln>
            <a:noFill/>
          </a:ln>
        </p:spPr>
      </p:pic>
      <p:pic>
        <p:nvPicPr>
          <p:cNvPr id="607" name="Google Shape;607;p65"/>
          <p:cNvPicPr preferRelativeResize="0"/>
          <p:nvPr/>
        </p:nvPicPr>
        <p:blipFill rotWithShape="1">
          <a:blip r:embed="rId4">
            <a:alphaModFix/>
          </a:blip>
          <a:srcRect b="2330" l="20688" r="20688" t="-2330"/>
          <a:stretch/>
        </p:blipFill>
        <p:spPr>
          <a:xfrm>
            <a:off x="461450" y="1186137"/>
            <a:ext cx="374400" cy="392400"/>
          </a:xfrm>
          <a:prstGeom prst="ellipse">
            <a:avLst/>
          </a:prstGeom>
          <a:noFill/>
          <a:ln>
            <a:noFill/>
          </a:ln>
        </p:spPr>
      </p:pic>
      <p:pic>
        <p:nvPicPr>
          <p:cNvPr id="608" name="Google Shape;608;p65"/>
          <p:cNvPicPr preferRelativeResize="0"/>
          <p:nvPr/>
        </p:nvPicPr>
        <p:blipFill rotWithShape="1">
          <a:blip r:embed="rId4">
            <a:alphaModFix/>
          </a:blip>
          <a:srcRect b="2330" l="20688" r="20688" t="-2330"/>
          <a:stretch/>
        </p:blipFill>
        <p:spPr>
          <a:xfrm>
            <a:off x="4640275" y="1186150"/>
            <a:ext cx="374400" cy="392400"/>
          </a:xfrm>
          <a:prstGeom prst="ellipse">
            <a:avLst/>
          </a:prstGeom>
          <a:noFill/>
          <a:ln>
            <a:noFill/>
          </a:ln>
        </p:spPr>
      </p:pic>
      <p:sp>
        <p:nvSpPr>
          <p:cNvPr id="609" name="Google Shape;609;p65"/>
          <p:cNvSpPr txBox="1"/>
          <p:nvPr/>
        </p:nvSpPr>
        <p:spPr>
          <a:xfrm>
            <a:off x="9274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Sunne</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610" name="Google Shape;610;p65"/>
          <p:cNvPicPr preferRelativeResize="0"/>
          <p:nvPr/>
        </p:nvPicPr>
        <p:blipFill>
          <a:blip r:embed="rId5">
            <a:alphaModFix/>
          </a:blip>
          <a:stretch>
            <a:fillRect/>
          </a:stretch>
        </p:blipFill>
        <p:spPr>
          <a:xfrm>
            <a:off x="355150" y="1826571"/>
            <a:ext cx="1363525" cy="927398"/>
          </a:xfrm>
          <a:prstGeom prst="rect">
            <a:avLst/>
          </a:prstGeom>
          <a:noFill/>
          <a:ln>
            <a:noFill/>
          </a:ln>
        </p:spPr>
      </p:pic>
      <p:pic>
        <p:nvPicPr>
          <p:cNvPr id="611" name="Google Shape;611;p65"/>
          <p:cNvPicPr preferRelativeResize="0"/>
          <p:nvPr/>
        </p:nvPicPr>
        <p:blipFill>
          <a:blip r:embed="rId6">
            <a:alphaModFix/>
          </a:blip>
          <a:stretch>
            <a:fillRect/>
          </a:stretch>
        </p:blipFill>
        <p:spPr>
          <a:xfrm>
            <a:off x="4571996" y="1826587"/>
            <a:ext cx="1752500" cy="116620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66"/>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solidFill>
                  <a:schemeClr val="dk1"/>
                </a:solidFill>
              </a:rPr>
              <a:t>Truths</a:t>
            </a:r>
            <a:endParaRPr/>
          </a:p>
        </p:txBody>
      </p:sp>
      <p:grpSp>
        <p:nvGrpSpPr>
          <p:cNvPr id="618" name="Google Shape;618;p66"/>
          <p:cNvGrpSpPr/>
          <p:nvPr/>
        </p:nvGrpSpPr>
        <p:grpSpPr>
          <a:xfrm>
            <a:off x="734018" y="1336442"/>
            <a:ext cx="3624163" cy="2145665"/>
            <a:chOff x="3392350" y="451550"/>
            <a:chExt cx="2355800" cy="4261500"/>
          </a:xfrm>
        </p:grpSpPr>
        <p:sp>
          <p:nvSpPr>
            <p:cNvPr id="619" name="Google Shape;619;p6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6"/>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621" name="Google Shape;621;p6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622" name="Google Shape;622;p66"/>
            <p:cNvSpPr txBox="1"/>
            <p:nvPr/>
          </p:nvSpPr>
          <p:spPr>
            <a:xfrm>
              <a:off x="4164927" y="1609958"/>
              <a:ext cx="151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My sister is working on better solutions to solving obesity in communities without access to healthy food. It’s been shown that being overweight may shorten your life, in some cases by a decade or more.</a:t>
              </a:r>
              <a:endParaRPr sz="1200">
                <a:solidFill>
                  <a:schemeClr val="dk1"/>
                </a:solidFill>
              </a:endParaRPr>
            </a:p>
          </p:txBody>
        </p:sp>
        <p:cxnSp>
          <p:nvCxnSpPr>
            <p:cNvPr id="623" name="Google Shape;623;p6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624" name="Google Shape;624;p6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5" name="Google Shape;625;p66"/>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626" name="Google Shape;626;p66"/>
          <p:cNvPicPr preferRelativeResize="0"/>
          <p:nvPr/>
        </p:nvPicPr>
        <p:blipFill>
          <a:blip r:embed="rId4">
            <a:alphaModFix/>
          </a:blip>
          <a:stretch>
            <a:fillRect/>
          </a:stretch>
        </p:blipFill>
        <p:spPr>
          <a:xfrm>
            <a:off x="986125" y="1465582"/>
            <a:ext cx="374400" cy="392400"/>
          </a:xfrm>
          <a:prstGeom prst="ellipse">
            <a:avLst/>
          </a:prstGeom>
          <a:noFill/>
          <a:ln>
            <a:noFill/>
          </a:ln>
        </p:spPr>
      </p:pic>
      <p:grpSp>
        <p:nvGrpSpPr>
          <p:cNvPr id="627" name="Google Shape;627;p66"/>
          <p:cNvGrpSpPr/>
          <p:nvPr/>
        </p:nvGrpSpPr>
        <p:grpSpPr>
          <a:xfrm>
            <a:off x="4853678" y="1336442"/>
            <a:ext cx="3618778" cy="2145665"/>
            <a:chOff x="3395850" y="451550"/>
            <a:chExt cx="2352300" cy="4261500"/>
          </a:xfrm>
        </p:grpSpPr>
        <p:sp>
          <p:nvSpPr>
            <p:cNvPr id="628" name="Google Shape;628;p66"/>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6"/>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630" name="Google Shape;630;p6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631" name="Google Shape;631;p66"/>
            <p:cNvSpPr txBox="1"/>
            <p:nvPr/>
          </p:nvSpPr>
          <p:spPr>
            <a:xfrm>
              <a:off x="4137284" y="1188831"/>
              <a:ext cx="1542300" cy="3432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 read an article about how McDonald’s once made bubblegum-flavored broccoli. Unsurprisingly, the attempt to get kids to eat healthier didn’t go over well with the child testers, who were “confused by the taste.”</a:t>
              </a:r>
              <a:endParaRPr sz="1200">
                <a:solidFill>
                  <a:schemeClr val="dk1"/>
                </a:solidFill>
              </a:endParaRPr>
            </a:p>
          </p:txBody>
        </p:sp>
        <p:sp>
          <p:nvSpPr>
            <p:cNvPr id="632" name="Google Shape;632;p6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3" name="Google Shape;633;p66"/>
          <p:cNvPicPr preferRelativeResize="0"/>
          <p:nvPr/>
        </p:nvPicPr>
        <p:blipFill>
          <a:blip r:embed="rId3">
            <a:alphaModFix/>
          </a:blip>
          <a:stretch>
            <a:fillRect/>
          </a:stretch>
        </p:blipFill>
        <p:spPr>
          <a:xfrm>
            <a:off x="5100250" y="1464975"/>
            <a:ext cx="374700" cy="393600"/>
          </a:xfrm>
          <a:prstGeom prst="ellipse">
            <a:avLst/>
          </a:prstGeom>
          <a:noFill/>
          <a:ln>
            <a:noFill/>
          </a:ln>
        </p:spPr>
      </p:pic>
      <p:pic>
        <p:nvPicPr>
          <p:cNvPr id="634" name="Google Shape;634;p66"/>
          <p:cNvPicPr preferRelativeResize="0"/>
          <p:nvPr/>
        </p:nvPicPr>
        <p:blipFill>
          <a:blip r:embed="rId4">
            <a:alphaModFix/>
          </a:blip>
          <a:stretch>
            <a:fillRect/>
          </a:stretch>
        </p:blipFill>
        <p:spPr>
          <a:xfrm>
            <a:off x="5100400" y="1465582"/>
            <a:ext cx="374400" cy="392400"/>
          </a:xfrm>
          <a:prstGeom prst="ellipse">
            <a:avLst/>
          </a:prstGeom>
          <a:noFill/>
          <a:ln>
            <a:noFill/>
          </a:ln>
        </p:spPr>
      </p:pic>
      <p:pic>
        <p:nvPicPr>
          <p:cNvPr id="635" name="Google Shape;635;p66"/>
          <p:cNvPicPr preferRelativeResize="0"/>
          <p:nvPr/>
        </p:nvPicPr>
        <p:blipFill>
          <a:blip r:embed="rId5">
            <a:alphaModFix/>
          </a:blip>
          <a:stretch>
            <a:fillRect/>
          </a:stretch>
        </p:blipFill>
        <p:spPr>
          <a:xfrm>
            <a:off x="899402" y="2230975"/>
            <a:ext cx="1023149" cy="681550"/>
          </a:xfrm>
          <a:prstGeom prst="rect">
            <a:avLst/>
          </a:prstGeom>
          <a:noFill/>
          <a:ln>
            <a:noFill/>
          </a:ln>
        </p:spPr>
      </p:pic>
      <p:pic>
        <p:nvPicPr>
          <p:cNvPr id="636" name="Google Shape;636;p66"/>
          <p:cNvPicPr preferRelativeResize="0"/>
          <p:nvPr/>
        </p:nvPicPr>
        <p:blipFill rotWithShape="1">
          <a:blip r:embed="rId6">
            <a:alphaModFix/>
          </a:blip>
          <a:srcRect b="7520" l="13620" r="13306" t="12389"/>
          <a:stretch/>
        </p:blipFill>
        <p:spPr>
          <a:xfrm>
            <a:off x="4974600" y="2115050"/>
            <a:ext cx="951950" cy="1043350"/>
          </a:xfrm>
          <a:prstGeom prst="rect">
            <a:avLst/>
          </a:prstGeom>
          <a:noFill/>
          <a:ln>
            <a:noFill/>
          </a:ln>
        </p:spPr>
      </p:pic>
      <p:pic>
        <p:nvPicPr>
          <p:cNvPr id="637" name="Google Shape;637;p66"/>
          <p:cNvPicPr preferRelativeResize="0"/>
          <p:nvPr/>
        </p:nvPicPr>
        <p:blipFill>
          <a:blip r:embed="rId7">
            <a:alphaModFix/>
          </a:blip>
          <a:stretch>
            <a:fillRect/>
          </a:stretch>
        </p:blipFill>
        <p:spPr>
          <a:xfrm>
            <a:off x="986137" y="1465566"/>
            <a:ext cx="374400" cy="392400"/>
          </a:xfrm>
          <a:prstGeom prst="ellipse">
            <a:avLst/>
          </a:prstGeom>
          <a:noFill/>
          <a:ln cap="flat" cmpd="sng" w="9525">
            <a:solidFill>
              <a:schemeClr val="lt2"/>
            </a:solidFill>
            <a:prstDash val="solid"/>
            <a:round/>
            <a:headEnd len="sm" w="sm" type="none"/>
            <a:tailEnd len="sm" w="sm" type="none"/>
          </a:ln>
        </p:spPr>
      </p:pic>
      <p:pic>
        <p:nvPicPr>
          <p:cNvPr id="638" name="Google Shape;638;p66"/>
          <p:cNvPicPr preferRelativeResize="0"/>
          <p:nvPr/>
        </p:nvPicPr>
        <p:blipFill>
          <a:blip r:embed="rId7">
            <a:alphaModFix/>
          </a:blip>
          <a:stretch>
            <a:fillRect/>
          </a:stretch>
        </p:blipFill>
        <p:spPr>
          <a:xfrm>
            <a:off x="5100412" y="146556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2" name="Shape 642"/>
        <p:cNvGrpSpPr/>
        <p:nvPr/>
      </p:nvGrpSpPr>
      <p:grpSpPr>
        <a:xfrm>
          <a:off x="0" y="0"/>
          <a:ext cx="0" cy="0"/>
          <a:chOff x="0" y="0"/>
          <a:chExt cx="0" cy="0"/>
        </a:xfrm>
      </p:grpSpPr>
      <p:sp>
        <p:nvSpPr>
          <p:cNvPr id="643" name="Google Shape;643;p67"/>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5000"/>
              <a:t>Misinfo Tactics</a:t>
            </a:r>
            <a:endParaRPr sz="5000"/>
          </a:p>
        </p:txBody>
      </p:sp>
      <p:sp>
        <p:nvSpPr>
          <p:cNvPr id="644" name="Google Shape;644;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p:nvPr/>
        </p:nvSpPr>
        <p:spPr>
          <a:xfrm>
            <a:off x="483350"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6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Misleading Graphs</a:t>
            </a:r>
            <a:endParaRPr/>
          </a:p>
        </p:txBody>
      </p:sp>
      <p:sp>
        <p:nvSpPr>
          <p:cNvPr id="652" name="Google Shape;652;p68"/>
          <p:cNvSpPr txBox="1"/>
          <p:nvPr/>
        </p:nvSpPr>
        <p:spPr>
          <a:xfrm>
            <a:off x="641150" y="3301848"/>
            <a:ext cx="3308700" cy="736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100">
                <a:solidFill>
                  <a:schemeClr val="dk1"/>
                </a:solidFill>
              </a:rPr>
              <a:t>Support for unions has significantly decreased over the years. However, this new poll shows just how many workers actually support unionizing.</a:t>
            </a:r>
            <a:endParaRPr b="1" sz="1100">
              <a:solidFill>
                <a:schemeClr val="dk1"/>
              </a:solidFill>
            </a:endParaRPr>
          </a:p>
        </p:txBody>
      </p:sp>
      <p:sp>
        <p:nvSpPr>
          <p:cNvPr id="653" name="Google Shape;653;p68"/>
          <p:cNvSpPr txBox="1"/>
          <p:nvPr/>
        </p:nvSpPr>
        <p:spPr>
          <a:xfrm>
            <a:off x="1223750"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654" name="Google Shape;654;p68"/>
          <p:cNvPicPr preferRelativeResize="0"/>
          <p:nvPr/>
        </p:nvPicPr>
        <p:blipFill>
          <a:blip r:embed="rId3">
            <a:alphaModFix/>
          </a:blip>
          <a:stretch>
            <a:fillRect/>
          </a:stretch>
        </p:blipFill>
        <p:spPr>
          <a:xfrm>
            <a:off x="849050" y="1145825"/>
            <a:ext cx="374700" cy="393600"/>
          </a:xfrm>
          <a:prstGeom prst="ellipse">
            <a:avLst/>
          </a:prstGeom>
          <a:noFill/>
          <a:ln>
            <a:noFill/>
          </a:ln>
        </p:spPr>
      </p:pic>
      <p:grpSp>
        <p:nvGrpSpPr>
          <p:cNvPr id="655" name="Google Shape;655;p68"/>
          <p:cNvGrpSpPr/>
          <p:nvPr/>
        </p:nvGrpSpPr>
        <p:grpSpPr>
          <a:xfrm>
            <a:off x="707255" y="2921231"/>
            <a:ext cx="3182285" cy="356746"/>
            <a:chOff x="2155668" y="3058453"/>
            <a:chExt cx="4836300" cy="410100"/>
          </a:xfrm>
        </p:grpSpPr>
        <p:sp>
          <p:nvSpPr>
            <p:cNvPr id="656" name="Google Shape;656;p68"/>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8"/>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8"/>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8"/>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68"/>
          <p:cNvSpPr/>
          <p:nvPr/>
        </p:nvSpPr>
        <p:spPr>
          <a:xfrm>
            <a:off x="1026800" y="1823910"/>
            <a:ext cx="1121700" cy="10725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2679425" y="1809213"/>
            <a:ext cx="855600" cy="9171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txBox="1"/>
          <p:nvPr/>
        </p:nvSpPr>
        <p:spPr>
          <a:xfrm>
            <a:off x="1221438" y="20494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1,576,674</a:t>
            </a:r>
            <a:endParaRPr sz="900">
              <a:latin typeface="Open Sans"/>
              <a:ea typeface="Open Sans"/>
              <a:cs typeface="Open Sans"/>
              <a:sym typeface="Open Sans"/>
            </a:endParaRPr>
          </a:p>
          <a:p>
            <a:pPr indent="0" lvl="0" marL="0" rtl="0" algn="ctr">
              <a:spcBef>
                <a:spcPts val="0"/>
              </a:spcBef>
              <a:spcAft>
                <a:spcPts val="0"/>
              </a:spcAft>
              <a:buNone/>
            </a:pPr>
            <a:r>
              <a:rPr b="1" lang="en" sz="1900">
                <a:latin typeface="Open Sans"/>
                <a:ea typeface="Open Sans"/>
                <a:cs typeface="Open Sans"/>
                <a:sym typeface="Open Sans"/>
              </a:rPr>
              <a:t>NO</a:t>
            </a:r>
            <a:endParaRPr b="1" sz="1900">
              <a:latin typeface="Open Sans"/>
              <a:ea typeface="Open Sans"/>
              <a:cs typeface="Open Sans"/>
              <a:sym typeface="Open Sans"/>
            </a:endParaRPr>
          </a:p>
        </p:txBody>
      </p:sp>
      <p:sp>
        <p:nvSpPr>
          <p:cNvPr id="663" name="Google Shape;663;p68"/>
          <p:cNvSpPr txBox="1"/>
          <p:nvPr/>
        </p:nvSpPr>
        <p:spPr>
          <a:xfrm>
            <a:off x="2755623" y="19732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EFEFEF"/>
                </a:solidFill>
                <a:latin typeface="Open Sans"/>
                <a:ea typeface="Open Sans"/>
                <a:cs typeface="Open Sans"/>
                <a:sym typeface="Open Sans"/>
              </a:rPr>
              <a:t>8,430,222</a:t>
            </a:r>
            <a:endParaRPr sz="900">
              <a:solidFill>
                <a:srgbClr val="EFEFEF"/>
              </a:solidFill>
              <a:latin typeface="Open Sans"/>
              <a:ea typeface="Open Sans"/>
              <a:cs typeface="Open Sans"/>
              <a:sym typeface="Open Sans"/>
            </a:endParaRPr>
          </a:p>
          <a:p>
            <a:pPr indent="0" lvl="0" marL="0" rtl="0" algn="ctr">
              <a:spcBef>
                <a:spcPts val="0"/>
              </a:spcBef>
              <a:spcAft>
                <a:spcPts val="0"/>
              </a:spcAft>
              <a:buNone/>
            </a:pPr>
            <a:r>
              <a:rPr b="1" lang="en" sz="1900">
                <a:solidFill>
                  <a:srgbClr val="EFEFEF"/>
                </a:solidFill>
                <a:latin typeface="Open Sans"/>
                <a:ea typeface="Open Sans"/>
                <a:cs typeface="Open Sans"/>
                <a:sym typeface="Open Sans"/>
              </a:rPr>
              <a:t>YES</a:t>
            </a:r>
            <a:endParaRPr b="1" sz="1900">
              <a:solidFill>
                <a:srgbClr val="EFEFEF"/>
              </a:solidFill>
              <a:latin typeface="Open Sans"/>
              <a:ea typeface="Open Sans"/>
              <a:cs typeface="Open Sans"/>
              <a:sym typeface="Open Sans"/>
            </a:endParaRPr>
          </a:p>
        </p:txBody>
      </p:sp>
      <p:sp>
        <p:nvSpPr>
          <p:cNvPr id="664" name="Google Shape;664;p68"/>
          <p:cNvSpPr txBox="1"/>
          <p:nvPr/>
        </p:nvSpPr>
        <p:spPr>
          <a:xfrm>
            <a:off x="1155350" y="4630425"/>
            <a:ext cx="22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 Children</a:t>
            </a:r>
            <a:endParaRPr>
              <a:latin typeface="Open Sans"/>
              <a:ea typeface="Open Sans"/>
              <a:cs typeface="Open Sans"/>
              <a:sym typeface="Open Sans"/>
            </a:endParaRPr>
          </a:p>
        </p:txBody>
      </p:sp>
      <p:sp>
        <p:nvSpPr>
          <p:cNvPr id="665" name="Google Shape;665;p68"/>
          <p:cNvSpPr/>
          <p:nvPr/>
        </p:nvSpPr>
        <p:spPr>
          <a:xfrm>
            <a:off x="4694825"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txBox="1"/>
          <p:nvPr/>
        </p:nvSpPr>
        <p:spPr>
          <a:xfrm>
            <a:off x="4852625" y="3856895"/>
            <a:ext cx="3308700" cy="53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Recent polling has shown how most people think that britain should leave the EU.</a:t>
            </a:r>
            <a:endParaRPr sz="1100">
              <a:solidFill>
                <a:schemeClr val="dk1"/>
              </a:solidFill>
            </a:endParaRPr>
          </a:p>
        </p:txBody>
      </p:sp>
      <p:sp>
        <p:nvSpPr>
          <p:cNvPr id="667" name="Google Shape;667;p68"/>
          <p:cNvSpPr txBox="1"/>
          <p:nvPr/>
        </p:nvSpPr>
        <p:spPr>
          <a:xfrm>
            <a:off x="5435225"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668" name="Google Shape;668;p68"/>
          <p:cNvPicPr preferRelativeResize="0"/>
          <p:nvPr/>
        </p:nvPicPr>
        <p:blipFill>
          <a:blip r:embed="rId3">
            <a:alphaModFix/>
          </a:blip>
          <a:stretch>
            <a:fillRect/>
          </a:stretch>
        </p:blipFill>
        <p:spPr>
          <a:xfrm>
            <a:off x="5060525" y="1145825"/>
            <a:ext cx="374700" cy="393600"/>
          </a:xfrm>
          <a:prstGeom prst="ellipse">
            <a:avLst/>
          </a:prstGeom>
          <a:noFill/>
          <a:ln>
            <a:noFill/>
          </a:ln>
        </p:spPr>
      </p:pic>
      <p:pic>
        <p:nvPicPr>
          <p:cNvPr id="669" name="Google Shape;669;p68"/>
          <p:cNvPicPr preferRelativeResize="0"/>
          <p:nvPr/>
        </p:nvPicPr>
        <p:blipFill>
          <a:blip r:embed="rId4">
            <a:alphaModFix/>
          </a:blip>
          <a:stretch>
            <a:fillRect/>
          </a:stretch>
        </p:blipFill>
        <p:spPr>
          <a:xfrm>
            <a:off x="5040313" y="1612238"/>
            <a:ext cx="2933324" cy="2171825"/>
          </a:xfrm>
          <a:prstGeom prst="rect">
            <a:avLst/>
          </a:prstGeom>
          <a:noFill/>
          <a:ln>
            <a:noFill/>
          </a:ln>
        </p:spPr>
      </p:pic>
      <p:pic>
        <p:nvPicPr>
          <p:cNvPr id="670" name="Google Shape;670;p68"/>
          <p:cNvPicPr preferRelativeResize="0"/>
          <p:nvPr/>
        </p:nvPicPr>
        <p:blipFill>
          <a:blip r:embed="rId5">
            <a:alphaModFix/>
          </a:blip>
          <a:stretch>
            <a:fillRect/>
          </a:stretch>
        </p:blipFill>
        <p:spPr>
          <a:xfrm>
            <a:off x="849212" y="1146416"/>
            <a:ext cx="374400" cy="392400"/>
          </a:xfrm>
          <a:prstGeom prst="ellipse">
            <a:avLst/>
          </a:prstGeom>
          <a:noFill/>
          <a:ln cap="flat" cmpd="sng" w="9525">
            <a:solidFill>
              <a:schemeClr val="lt2"/>
            </a:solidFill>
            <a:prstDash val="solid"/>
            <a:round/>
            <a:headEnd len="sm" w="sm" type="none"/>
            <a:tailEnd len="sm" w="sm" type="none"/>
          </a:ln>
        </p:spPr>
      </p:pic>
      <p:pic>
        <p:nvPicPr>
          <p:cNvPr id="671" name="Google Shape;671;p68"/>
          <p:cNvPicPr preferRelativeResize="0"/>
          <p:nvPr/>
        </p:nvPicPr>
        <p:blipFill>
          <a:blip r:embed="rId5">
            <a:alphaModFix/>
          </a:blip>
          <a:stretch>
            <a:fillRect/>
          </a:stretch>
        </p:blipFill>
        <p:spPr>
          <a:xfrm>
            <a:off x="5060687" y="114701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77" name="Google Shape;677;p69"/>
          <p:cNvGrpSpPr/>
          <p:nvPr/>
        </p:nvGrpSpPr>
        <p:grpSpPr>
          <a:xfrm>
            <a:off x="4459982" y="1114299"/>
            <a:ext cx="4303763" cy="2483176"/>
            <a:chOff x="3392350" y="379960"/>
            <a:chExt cx="2355000" cy="4261500"/>
          </a:xfrm>
        </p:grpSpPr>
        <p:sp>
          <p:nvSpPr>
            <p:cNvPr id="678" name="Google Shape;678;p6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680" name="Google Shape;680;p69"/>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Studies have shown that students who attend schools with expansive music programs tend to perform much higher on standardized testing. If your child is struggling with grades, enroll them in the Von Gesualdo music program!</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681" name="Google Shape;681;p6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682" name="Google Shape;682;p6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69"/>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684" name="Google Shape;684;p6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False Comparison</a:t>
            </a:r>
            <a:endParaRPr/>
          </a:p>
        </p:txBody>
      </p:sp>
      <p:pic>
        <p:nvPicPr>
          <p:cNvPr id="685" name="Google Shape;685;p69"/>
          <p:cNvPicPr preferRelativeResize="0"/>
          <p:nvPr/>
        </p:nvPicPr>
        <p:blipFill>
          <a:blip r:embed="rId4">
            <a:alphaModFix/>
          </a:blip>
          <a:stretch>
            <a:fillRect/>
          </a:stretch>
        </p:blipFill>
        <p:spPr>
          <a:xfrm>
            <a:off x="4718275" y="1243425"/>
            <a:ext cx="392400" cy="392400"/>
          </a:xfrm>
          <a:prstGeom prst="ellipse">
            <a:avLst/>
          </a:prstGeom>
          <a:noFill/>
          <a:ln>
            <a:noFill/>
          </a:ln>
        </p:spPr>
      </p:pic>
      <p:grpSp>
        <p:nvGrpSpPr>
          <p:cNvPr id="686" name="Google Shape;686;p69"/>
          <p:cNvGrpSpPr/>
          <p:nvPr/>
        </p:nvGrpSpPr>
        <p:grpSpPr>
          <a:xfrm>
            <a:off x="377468" y="1114305"/>
            <a:ext cx="3622932" cy="2262004"/>
            <a:chOff x="3392350" y="379960"/>
            <a:chExt cx="2355000" cy="4261500"/>
          </a:xfrm>
        </p:grpSpPr>
        <p:sp>
          <p:nvSpPr>
            <p:cNvPr id="687" name="Google Shape;687;p6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689" name="Google Shape;689;p69"/>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Trying to quit smoking? You should try the Lharbanti Meditation technique that has been scientifically proven to help thousands of people overcome their addiction to video games.</a:t>
              </a:r>
              <a:endParaRPr sz="1200">
                <a:solidFill>
                  <a:srgbClr val="4A86E8"/>
                </a:solidFill>
              </a:endParaRPr>
            </a:p>
          </p:txBody>
        </p:sp>
        <p:cxnSp>
          <p:nvCxnSpPr>
            <p:cNvPr id="690" name="Google Shape;690;p6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691" name="Google Shape;691;p6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2" name="Google Shape;692;p69"/>
          <p:cNvPicPr preferRelativeResize="0"/>
          <p:nvPr/>
        </p:nvPicPr>
        <p:blipFill>
          <a:blip r:embed="rId3">
            <a:alphaModFix/>
          </a:blip>
          <a:stretch>
            <a:fillRect/>
          </a:stretch>
        </p:blipFill>
        <p:spPr>
          <a:xfrm>
            <a:off x="572775" y="1242825"/>
            <a:ext cx="374700" cy="393600"/>
          </a:xfrm>
          <a:prstGeom prst="ellipse">
            <a:avLst/>
          </a:prstGeom>
          <a:noFill/>
          <a:ln>
            <a:noFill/>
          </a:ln>
        </p:spPr>
      </p:pic>
      <p:sp>
        <p:nvSpPr>
          <p:cNvPr id="693" name="Google Shape;693;p69"/>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694" name="Google Shape;694;p69"/>
          <p:cNvPicPr preferRelativeResize="0"/>
          <p:nvPr/>
        </p:nvPicPr>
        <p:blipFill>
          <a:blip r:embed="rId5">
            <a:alphaModFix/>
          </a:blip>
          <a:stretch>
            <a:fillRect/>
          </a:stretch>
        </p:blipFill>
        <p:spPr>
          <a:xfrm>
            <a:off x="572925" y="1243432"/>
            <a:ext cx="374400" cy="392400"/>
          </a:xfrm>
          <a:prstGeom prst="ellipse">
            <a:avLst/>
          </a:prstGeom>
          <a:noFill/>
          <a:ln>
            <a:noFill/>
          </a:ln>
        </p:spPr>
      </p:pic>
      <p:pic>
        <p:nvPicPr>
          <p:cNvPr id="695" name="Google Shape;695;p69"/>
          <p:cNvPicPr preferRelativeResize="0"/>
          <p:nvPr/>
        </p:nvPicPr>
        <p:blipFill>
          <a:blip r:embed="rId6">
            <a:alphaModFix/>
          </a:blip>
          <a:stretch>
            <a:fillRect/>
          </a:stretch>
        </p:blipFill>
        <p:spPr>
          <a:xfrm>
            <a:off x="643725" y="1890738"/>
            <a:ext cx="967631" cy="841025"/>
          </a:xfrm>
          <a:prstGeom prst="rect">
            <a:avLst/>
          </a:prstGeom>
          <a:noFill/>
          <a:ln>
            <a:noFill/>
          </a:ln>
        </p:spPr>
      </p:pic>
      <p:pic>
        <p:nvPicPr>
          <p:cNvPr id="696" name="Google Shape;696;p69"/>
          <p:cNvPicPr preferRelativeResize="0"/>
          <p:nvPr/>
        </p:nvPicPr>
        <p:blipFill>
          <a:blip r:embed="rId7">
            <a:alphaModFix/>
          </a:blip>
          <a:stretch>
            <a:fillRect/>
          </a:stretch>
        </p:blipFill>
        <p:spPr>
          <a:xfrm>
            <a:off x="4718275" y="1868360"/>
            <a:ext cx="1333500" cy="885825"/>
          </a:xfrm>
          <a:prstGeom prst="rect">
            <a:avLst/>
          </a:prstGeom>
          <a:noFill/>
          <a:ln>
            <a:noFill/>
          </a:ln>
        </p:spPr>
      </p:pic>
      <p:pic>
        <p:nvPicPr>
          <p:cNvPr id="697" name="Google Shape;697;p69"/>
          <p:cNvPicPr preferRelativeResize="0"/>
          <p:nvPr/>
        </p:nvPicPr>
        <p:blipFill>
          <a:blip r:embed="rId4">
            <a:alphaModFix/>
          </a:blip>
          <a:stretch>
            <a:fillRect/>
          </a:stretch>
        </p:blipFill>
        <p:spPr>
          <a:xfrm>
            <a:off x="563925" y="1243425"/>
            <a:ext cx="392400" cy="392400"/>
          </a:xfrm>
          <a:prstGeom prst="ellipse">
            <a:avLst/>
          </a:prstGeom>
          <a:noFill/>
          <a:ln>
            <a:noFill/>
          </a:ln>
        </p:spPr>
      </p:pic>
      <p:sp>
        <p:nvSpPr>
          <p:cNvPr id="698" name="Google Shape;698;p69"/>
          <p:cNvSpPr txBox="1"/>
          <p:nvPr/>
        </p:nvSpPr>
        <p:spPr>
          <a:xfrm>
            <a:off x="5248813"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699" name="Google Shape;699;p69"/>
          <p:cNvPicPr preferRelativeResize="0"/>
          <p:nvPr/>
        </p:nvPicPr>
        <p:blipFill>
          <a:blip r:embed="rId8">
            <a:alphaModFix/>
          </a:blip>
          <a:stretch>
            <a:fillRect/>
          </a:stretch>
        </p:blipFill>
        <p:spPr>
          <a:xfrm>
            <a:off x="572937" y="1243416"/>
            <a:ext cx="374400" cy="392400"/>
          </a:xfrm>
          <a:prstGeom prst="ellipse">
            <a:avLst/>
          </a:prstGeom>
          <a:noFill/>
          <a:ln cap="flat" cmpd="sng" w="9525">
            <a:solidFill>
              <a:schemeClr val="lt2"/>
            </a:solidFill>
            <a:prstDash val="solid"/>
            <a:round/>
            <a:headEnd len="sm" w="sm" type="none"/>
            <a:tailEnd len="sm" w="sm" type="none"/>
          </a:ln>
        </p:spPr>
      </p:pic>
      <p:pic>
        <p:nvPicPr>
          <p:cNvPr id="700" name="Google Shape;700;p69"/>
          <p:cNvPicPr preferRelativeResize="0"/>
          <p:nvPr/>
        </p:nvPicPr>
        <p:blipFill>
          <a:blip r:embed="rId8">
            <a:alphaModFix/>
          </a:blip>
          <a:stretch>
            <a:fillRect/>
          </a:stretch>
        </p:blipFill>
        <p:spPr>
          <a:xfrm>
            <a:off x="4727287" y="124341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06" name="Google Shape;706;p70"/>
          <p:cNvGrpSpPr/>
          <p:nvPr/>
        </p:nvGrpSpPr>
        <p:grpSpPr>
          <a:xfrm>
            <a:off x="5029668" y="1133780"/>
            <a:ext cx="3622932" cy="2262004"/>
            <a:chOff x="3392350" y="379960"/>
            <a:chExt cx="2355000" cy="4261500"/>
          </a:xfrm>
        </p:grpSpPr>
        <p:sp>
          <p:nvSpPr>
            <p:cNvPr id="707" name="Google Shape;707;p7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cxnSp>
          <p:nvCxnSpPr>
            <p:cNvPr id="709" name="Google Shape;709;p7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10" name="Google Shape;710;p7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1" name="Google Shape;711;p70"/>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712" name="Google Shape;712;p70"/>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713" name="Google Shape;713;p70"/>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714" name="Google Shape;714;p7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Anecdotes</a:t>
            </a:r>
            <a:endParaRPr/>
          </a:p>
        </p:txBody>
      </p:sp>
      <p:pic>
        <p:nvPicPr>
          <p:cNvPr id="715" name="Google Shape;715;p70"/>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716" name="Google Shape;716;p70"/>
          <p:cNvPicPr preferRelativeResize="0"/>
          <p:nvPr/>
        </p:nvPicPr>
        <p:blipFill>
          <a:blip r:embed="rId6">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pic>
        <p:nvPicPr>
          <p:cNvPr id="717" name="Google Shape;717;p70"/>
          <p:cNvPicPr preferRelativeResize="0"/>
          <p:nvPr/>
        </p:nvPicPr>
        <p:blipFill rotWithShape="1">
          <a:blip r:embed="rId7">
            <a:alphaModFix/>
          </a:blip>
          <a:srcRect b="8037" l="11300" r="18989" t="0"/>
          <a:stretch/>
        </p:blipFill>
        <p:spPr>
          <a:xfrm>
            <a:off x="5174100" y="1837550"/>
            <a:ext cx="1256400" cy="986400"/>
          </a:xfrm>
          <a:prstGeom prst="rect">
            <a:avLst/>
          </a:prstGeom>
          <a:noFill/>
          <a:ln>
            <a:noFill/>
          </a:ln>
        </p:spPr>
      </p:pic>
      <p:grpSp>
        <p:nvGrpSpPr>
          <p:cNvPr id="718" name="Google Shape;718;p70"/>
          <p:cNvGrpSpPr/>
          <p:nvPr/>
        </p:nvGrpSpPr>
        <p:grpSpPr>
          <a:xfrm>
            <a:off x="457618" y="1133772"/>
            <a:ext cx="3624163" cy="1732726"/>
            <a:chOff x="3392350" y="451550"/>
            <a:chExt cx="2355800" cy="4261500"/>
          </a:xfrm>
        </p:grpSpPr>
        <p:sp>
          <p:nvSpPr>
            <p:cNvPr id="719" name="Google Shape;719;p70"/>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0"/>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434343"/>
                  </a:solidFill>
                </a:rPr>
                <a:t>Tom</a:t>
              </a:r>
              <a:endParaRPr b="1" sz="1100">
                <a:solidFill>
                  <a:srgbClr val="434343"/>
                </a:solidFill>
              </a:endParaRPr>
            </a:p>
            <a:p>
              <a:pPr indent="0" lvl="0" marL="0" rtl="0" algn="l">
                <a:spcBef>
                  <a:spcPts val="0"/>
                </a:spcBef>
                <a:spcAft>
                  <a:spcPts val="0"/>
                </a:spcAft>
                <a:buClr>
                  <a:schemeClr val="dk1"/>
                </a:buClr>
                <a:buSzPts val="1100"/>
                <a:buFont typeface="Arial"/>
                <a:buNone/>
              </a:pPr>
              <a:r>
                <a:rPr lang="en" sz="1100">
                  <a:solidFill>
                    <a:srgbClr val="434343"/>
                  </a:solidFill>
                </a:rPr>
                <a:t>4 hrs  </a:t>
              </a:r>
              <a:endParaRPr sz="1100">
                <a:solidFill>
                  <a:srgbClr val="434343"/>
                </a:solidFill>
              </a:endParaRPr>
            </a:p>
            <a:p>
              <a:pPr indent="0" lvl="0" marL="0" rtl="0" algn="l">
                <a:spcBef>
                  <a:spcPts val="0"/>
                </a:spcBef>
                <a:spcAft>
                  <a:spcPts val="0"/>
                </a:spcAft>
                <a:buNone/>
              </a:pPr>
              <a:r>
                <a:t/>
              </a:r>
              <a:endParaRPr b="1" sz="1100">
                <a:solidFill>
                  <a:srgbClr val="434343"/>
                </a:solidFill>
              </a:endParaRPr>
            </a:p>
          </p:txBody>
        </p:sp>
        <p:sp>
          <p:nvSpPr>
            <p:cNvPr id="721" name="Google Shape;721;p7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722" name="Google Shape;722;p70"/>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My grandmother smoked a pack of cigarettes a day and ate whatever she wanted. She outlived my grandfather who restricted himself to a vegetarian diet. This shows that the secret to longevity is to live freely, doing what you enjoy.</a:t>
              </a:r>
              <a:endParaRPr sz="1200">
                <a:solidFill>
                  <a:srgbClr val="4A86E8"/>
                </a:solidFill>
              </a:endParaRPr>
            </a:p>
          </p:txBody>
        </p:sp>
        <p:cxnSp>
          <p:nvCxnSpPr>
            <p:cNvPr id="723" name="Google Shape;723;p7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724" name="Google Shape;724;p7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5" name="Google Shape;725;p70"/>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726" name="Google Shape;726;p70"/>
          <p:cNvSpPr txBox="1"/>
          <p:nvPr/>
        </p:nvSpPr>
        <p:spPr>
          <a:xfrm>
            <a:off x="6505625" y="1648200"/>
            <a:ext cx="214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Last month, my friend recommended a diet plan focused around apples </a:t>
            </a:r>
            <a:r>
              <a:rPr lang="en" sz="1200">
                <a:solidFill>
                  <a:schemeClr val="dk1"/>
                </a:solidFill>
              </a:rPr>
              <a:t>to prevent migraines. I have not had a headache since starting this diet. </a:t>
            </a:r>
            <a:r>
              <a:rPr lang="en" sz="1200">
                <a:solidFill>
                  <a:schemeClr val="dk1"/>
                </a:solidFill>
              </a:rPr>
              <a:t>Who knew that apples were the secret to preventing headaches!</a:t>
            </a:r>
            <a:endParaRPr/>
          </a:p>
        </p:txBody>
      </p:sp>
      <p:pic>
        <p:nvPicPr>
          <p:cNvPr id="727" name="Google Shape;727;p70"/>
          <p:cNvPicPr preferRelativeResize="0"/>
          <p:nvPr/>
        </p:nvPicPr>
        <p:blipFill>
          <a:blip r:embed="rId8">
            <a:alphaModFix/>
          </a:blip>
          <a:stretch>
            <a:fillRect/>
          </a:stretch>
        </p:blipFill>
        <p:spPr>
          <a:xfrm>
            <a:off x="5225137" y="1262891"/>
            <a:ext cx="374400" cy="392400"/>
          </a:xfrm>
          <a:prstGeom prst="ellipse">
            <a:avLst/>
          </a:prstGeom>
          <a:noFill/>
          <a:ln cap="flat" cmpd="sng" w="9525">
            <a:solidFill>
              <a:schemeClr val="lt2"/>
            </a:solidFill>
            <a:prstDash val="solid"/>
            <a:round/>
            <a:headEnd len="sm" w="sm" type="none"/>
            <a:tailEnd len="sm" w="sm" type="none"/>
          </a:ln>
        </p:spPr>
      </p:pic>
      <p:pic>
        <p:nvPicPr>
          <p:cNvPr id="728" name="Google Shape;728;p70"/>
          <p:cNvPicPr preferRelativeResize="0"/>
          <p:nvPr/>
        </p:nvPicPr>
        <p:blipFill>
          <a:blip r:embed="rId8">
            <a:alphaModFix/>
          </a:blip>
          <a:stretch>
            <a:fillRect/>
          </a:stretch>
        </p:blipFill>
        <p:spPr>
          <a:xfrm>
            <a:off x="709762" y="12628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34" name="Google Shape;734;p71"/>
          <p:cNvGrpSpPr/>
          <p:nvPr/>
        </p:nvGrpSpPr>
        <p:grpSpPr>
          <a:xfrm>
            <a:off x="4447811" y="705281"/>
            <a:ext cx="4298828" cy="3958081"/>
            <a:chOff x="3394103" y="379960"/>
            <a:chExt cx="2352300" cy="4261500"/>
          </a:xfrm>
        </p:grpSpPr>
        <p:sp>
          <p:nvSpPr>
            <p:cNvPr id="735" name="Google Shape;735;p71"/>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1"/>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737" name="Google Shape;737;p71"/>
            <p:cNvSpPr txBox="1"/>
            <p:nvPr/>
          </p:nvSpPr>
          <p:spPr>
            <a:xfrm>
              <a:off x="3550705" y="3461807"/>
              <a:ext cx="2039100" cy="1008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My younger brother loves mario and tetris, which are the best selling video games in 2021. Movie studios should release a mario tetris collaboration movie, which would be a huge success with young boys.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738" name="Google Shape;738;p71"/>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71"/>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Combined</a:t>
            </a:r>
            <a:endParaRPr/>
          </a:p>
        </p:txBody>
      </p:sp>
      <p:pic>
        <p:nvPicPr>
          <p:cNvPr id="740" name="Google Shape;740;p71"/>
          <p:cNvPicPr preferRelativeResize="0"/>
          <p:nvPr/>
        </p:nvPicPr>
        <p:blipFill>
          <a:blip r:embed="rId3">
            <a:alphaModFix/>
          </a:blip>
          <a:stretch>
            <a:fillRect/>
          </a:stretch>
        </p:blipFill>
        <p:spPr>
          <a:xfrm>
            <a:off x="4702925" y="834400"/>
            <a:ext cx="392400" cy="392400"/>
          </a:xfrm>
          <a:prstGeom prst="ellipse">
            <a:avLst/>
          </a:prstGeom>
          <a:noFill/>
          <a:ln>
            <a:noFill/>
          </a:ln>
        </p:spPr>
      </p:pic>
      <p:pic>
        <p:nvPicPr>
          <p:cNvPr id="741" name="Google Shape;741;p71"/>
          <p:cNvPicPr preferRelativeResize="0"/>
          <p:nvPr/>
        </p:nvPicPr>
        <p:blipFill>
          <a:blip r:embed="rId4">
            <a:alphaModFix/>
          </a:blip>
          <a:stretch>
            <a:fillRect/>
          </a:stretch>
        </p:blipFill>
        <p:spPr>
          <a:xfrm>
            <a:off x="572775" y="1242825"/>
            <a:ext cx="374700" cy="393600"/>
          </a:xfrm>
          <a:prstGeom prst="ellipse">
            <a:avLst/>
          </a:prstGeom>
          <a:noFill/>
          <a:ln>
            <a:noFill/>
          </a:ln>
        </p:spPr>
      </p:pic>
      <p:pic>
        <p:nvPicPr>
          <p:cNvPr id="742" name="Google Shape;742;p71"/>
          <p:cNvPicPr preferRelativeResize="0"/>
          <p:nvPr/>
        </p:nvPicPr>
        <p:blipFill>
          <a:blip r:embed="rId5">
            <a:alphaModFix/>
          </a:blip>
          <a:stretch>
            <a:fillRect/>
          </a:stretch>
        </p:blipFill>
        <p:spPr>
          <a:xfrm>
            <a:off x="572925" y="1243432"/>
            <a:ext cx="374400" cy="392400"/>
          </a:xfrm>
          <a:prstGeom prst="ellipse">
            <a:avLst/>
          </a:prstGeom>
          <a:noFill/>
          <a:ln>
            <a:noFill/>
          </a:ln>
        </p:spPr>
      </p:pic>
      <p:grpSp>
        <p:nvGrpSpPr>
          <p:cNvPr id="743" name="Google Shape;743;p71"/>
          <p:cNvGrpSpPr/>
          <p:nvPr/>
        </p:nvGrpSpPr>
        <p:grpSpPr>
          <a:xfrm>
            <a:off x="376125" y="705271"/>
            <a:ext cx="3618900" cy="3958035"/>
            <a:chOff x="380175" y="1114298"/>
            <a:chExt cx="3618900" cy="3218700"/>
          </a:xfrm>
        </p:grpSpPr>
        <p:sp>
          <p:nvSpPr>
            <p:cNvPr id="744" name="Google Shape;744;p71"/>
            <p:cNvSpPr/>
            <p:nvPr/>
          </p:nvSpPr>
          <p:spPr>
            <a:xfrm>
              <a:off x="380175" y="1114298"/>
              <a:ext cx="3618900" cy="32187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1"/>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grpSp>
      <p:sp>
        <p:nvSpPr>
          <p:cNvPr id="746" name="Google Shape;746;p71"/>
          <p:cNvSpPr txBox="1"/>
          <p:nvPr/>
        </p:nvSpPr>
        <p:spPr>
          <a:xfrm>
            <a:off x="5233463" y="7881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747" name="Google Shape;747;p71"/>
          <p:cNvSpPr txBox="1"/>
          <p:nvPr/>
        </p:nvSpPr>
        <p:spPr>
          <a:xfrm>
            <a:off x="426825" y="3227725"/>
            <a:ext cx="3517500" cy="119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I grew up with slow internet speeds and now work at a minimum wage job. Parents should set their children up for success by subscribing to high speed internet and getting the fastest computer they can afford.</a:t>
            </a:r>
            <a:endParaRPr sz="1200">
              <a:solidFill>
                <a:srgbClr val="4A86E8"/>
              </a:solidFill>
            </a:endParaRPr>
          </a:p>
        </p:txBody>
      </p:sp>
      <p:pic>
        <p:nvPicPr>
          <p:cNvPr id="748" name="Google Shape;748;p71"/>
          <p:cNvPicPr preferRelativeResize="0"/>
          <p:nvPr/>
        </p:nvPicPr>
        <p:blipFill rotWithShape="1">
          <a:blip r:embed="rId6">
            <a:alphaModFix/>
          </a:blip>
          <a:srcRect b="0" l="5105" r="0" t="0"/>
          <a:stretch/>
        </p:blipFill>
        <p:spPr>
          <a:xfrm>
            <a:off x="727201" y="1355950"/>
            <a:ext cx="3002400" cy="1779649"/>
          </a:xfrm>
          <a:prstGeom prst="rect">
            <a:avLst/>
          </a:prstGeom>
          <a:noFill/>
          <a:ln>
            <a:noFill/>
          </a:ln>
        </p:spPr>
      </p:pic>
      <p:pic>
        <p:nvPicPr>
          <p:cNvPr id="749" name="Google Shape;749;p71"/>
          <p:cNvPicPr preferRelativeResize="0"/>
          <p:nvPr/>
        </p:nvPicPr>
        <p:blipFill rotWithShape="1">
          <a:blip r:embed="rId7">
            <a:alphaModFix/>
          </a:blip>
          <a:srcRect b="9338" l="0" r="0" t="0"/>
          <a:stretch/>
        </p:blipFill>
        <p:spPr>
          <a:xfrm>
            <a:off x="5305700" y="1243425"/>
            <a:ext cx="2581551" cy="2340549"/>
          </a:xfrm>
          <a:prstGeom prst="rect">
            <a:avLst/>
          </a:prstGeom>
          <a:noFill/>
          <a:ln>
            <a:noFill/>
          </a:ln>
        </p:spPr>
      </p:pic>
      <p:pic>
        <p:nvPicPr>
          <p:cNvPr id="750" name="Google Shape;750;p71"/>
          <p:cNvPicPr preferRelativeResize="0"/>
          <p:nvPr/>
        </p:nvPicPr>
        <p:blipFill>
          <a:blip r:embed="rId8">
            <a:alphaModFix/>
          </a:blip>
          <a:stretch>
            <a:fillRect/>
          </a:stretch>
        </p:blipFill>
        <p:spPr>
          <a:xfrm>
            <a:off x="572937" y="834391"/>
            <a:ext cx="374400" cy="392400"/>
          </a:xfrm>
          <a:prstGeom prst="ellipse">
            <a:avLst/>
          </a:prstGeom>
          <a:noFill/>
          <a:ln cap="flat" cmpd="sng" w="9525">
            <a:solidFill>
              <a:schemeClr val="lt2"/>
            </a:solidFill>
            <a:prstDash val="solid"/>
            <a:round/>
            <a:headEnd len="sm" w="sm" type="none"/>
            <a:tailEnd len="sm" w="sm" type="none"/>
          </a:ln>
        </p:spPr>
      </p:pic>
      <p:pic>
        <p:nvPicPr>
          <p:cNvPr id="751" name="Google Shape;751;p71"/>
          <p:cNvPicPr preferRelativeResize="0"/>
          <p:nvPr/>
        </p:nvPicPr>
        <p:blipFill>
          <a:blip r:embed="rId8">
            <a:alphaModFix/>
          </a:blip>
          <a:stretch>
            <a:fillRect/>
          </a:stretch>
        </p:blipFill>
        <p:spPr>
          <a:xfrm>
            <a:off x="4711937" y="8343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Motivation</a:t>
            </a:r>
            <a:endParaRPr>
              <a:solidFill>
                <a:srgbClr val="005AC0"/>
              </a:solidFill>
              <a:latin typeface="Montserrat SemiBold"/>
              <a:ea typeface="Montserrat SemiBold"/>
              <a:cs typeface="Montserrat SemiBold"/>
              <a:sym typeface="Montserrat SemiBold"/>
            </a:endParaRPr>
          </a:p>
        </p:txBody>
      </p:sp>
      <p:pic>
        <p:nvPicPr>
          <p:cNvPr id="273" name="Google Shape;273;p38"/>
          <p:cNvPicPr preferRelativeResize="0"/>
          <p:nvPr/>
        </p:nvPicPr>
        <p:blipFill>
          <a:blip r:embed="rId3">
            <a:alphaModFix/>
          </a:blip>
          <a:stretch>
            <a:fillRect/>
          </a:stretch>
        </p:blipFill>
        <p:spPr>
          <a:xfrm>
            <a:off x="6562200" y="1055193"/>
            <a:ext cx="1870201" cy="1554972"/>
          </a:xfrm>
          <a:prstGeom prst="rect">
            <a:avLst/>
          </a:prstGeom>
          <a:noFill/>
          <a:ln>
            <a:noFill/>
          </a:ln>
        </p:spPr>
      </p:pic>
      <p:pic>
        <p:nvPicPr>
          <p:cNvPr id="274" name="Google Shape;274;p38"/>
          <p:cNvPicPr preferRelativeResize="0"/>
          <p:nvPr/>
        </p:nvPicPr>
        <p:blipFill>
          <a:blip r:embed="rId4">
            <a:alphaModFix/>
          </a:blip>
          <a:stretch>
            <a:fillRect/>
          </a:stretch>
        </p:blipFill>
        <p:spPr>
          <a:xfrm>
            <a:off x="861938" y="1180200"/>
            <a:ext cx="1569524" cy="1304950"/>
          </a:xfrm>
          <a:prstGeom prst="rect">
            <a:avLst/>
          </a:prstGeom>
          <a:noFill/>
          <a:ln>
            <a:noFill/>
          </a:ln>
        </p:spPr>
      </p:pic>
      <p:pic>
        <p:nvPicPr>
          <p:cNvPr id="275" name="Google Shape;275;p38"/>
          <p:cNvPicPr preferRelativeResize="0"/>
          <p:nvPr/>
        </p:nvPicPr>
        <p:blipFill>
          <a:blip r:embed="rId5">
            <a:alphaModFix/>
          </a:blip>
          <a:stretch>
            <a:fillRect/>
          </a:stretch>
        </p:blipFill>
        <p:spPr>
          <a:xfrm>
            <a:off x="3828536" y="1214527"/>
            <a:ext cx="1486924" cy="1236299"/>
          </a:xfrm>
          <a:prstGeom prst="rect">
            <a:avLst/>
          </a:prstGeom>
          <a:noFill/>
          <a:ln>
            <a:noFill/>
          </a:ln>
        </p:spPr>
      </p:pic>
      <p:sp>
        <p:nvSpPr>
          <p:cNvPr id="276" name="Google Shape;276;p38"/>
          <p:cNvSpPr txBox="1"/>
          <p:nvPr>
            <p:ph idx="1" type="body"/>
          </p:nvPr>
        </p:nvSpPr>
        <p:spPr>
          <a:xfrm>
            <a:off x="311700" y="2588150"/>
            <a:ext cx="2670000" cy="207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Context</a:t>
            </a:r>
            <a:endParaRPr b="1" sz="1500">
              <a:solidFill>
                <a:srgbClr val="005AC0"/>
              </a:solidFill>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Online misinformation is a </a:t>
            </a:r>
            <a:r>
              <a:rPr i="1" lang="en" sz="1500">
                <a:latin typeface="Montserrat SemiBold"/>
                <a:ea typeface="Montserrat SemiBold"/>
                <a:cs typeface="Montserrat SemiBold"/>
                <a:sym typeface="Montserrat SemiBold"/>
              </a:rPr>
              <a:t>threat</a:t>
            </a:r>
            <a:endParaRPr i="1" sz="1500">
              <a:latin typeface="Montserrat SemiBold"/>
              <a:ea typeface="Montserrat SemiBold"/>
              <a:cs typeface="Montserrat SemiBold"/>
              <a:sym typeface="Montserrat SemiBold"/>
            </a:endParaRPr>
          </a:p>
        </p:txBody>
      </p:sp>
      <p:sp>
        <p:nvSpPr>
          <p:cNvPr id="277" name="Google Shape;277;p38"/>
          <p:cNvSpPr txBox="1"/>
          <p:nvPr>
            <p:ph idx="1" type="body"/>
          </p:nvPr>
        </p:nvSpPr>
        <p:spPr>
          <a:xfrm>
            <a:off x="3237000" y="2588150"/>
            <a:ext cx="2670000" cy="20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Objectives</a:t>
            </a:r>
            <a:endParaRPr b="1" sz="1500">
              <a:solidFill>
                <a:srgbClr val="005AC0"/>
              </a:solidFill>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Identify low-cost intervention to reduce misinformation </a:t>
            </a:r>
            <a:r>
              <a:rPr i="1" lang="en" sz="1500">
                <a:latin typeface="Montserrat SemiBold"/>
                <a:ea typeface="Montserrat SemiBold"/>
                <a:cs typeface="Montserrat SemiBold"/>
                <a:sym typeface="Montserrat SemiBold"/>
              </a:rPr>
              <a:t>susceptibility</a:t>
            </a:r>
            <a:r>
              <a:rPr i="1" lang="en" sz="1500">
                <a:latin typeface="Montserrat"/>
                <a:ea typeface="Montserrat"/>
                <a:cs typeface="Montserrat"/>
                <a:sym typeface="Montserrat"/>
              </a:rPr>
              <a:t>, inc. </a:t>
            </a:r>
            <a:r>
              <a:rPr i="1" lang="en" sz="1500">
                <a:latin typeface="Montserrat SemiBold"/>
                <a:ea typeface="Montserrat SemiBold"/>
                <a:cs typeface="Montserrat SemiBold"/>
                <a:sym typeface="Montserrat SemiBold"/>
              </a:rPr>
              <a:t>identifying it</a:t>
            </a:r>
            <a:r>
              <a:rPr i="1" lang="en" sz="1500">
                <a:latin typeface="Montserrat"/>
                <a:ea typeface="Montserrat"/>
                <a:cs typeface="Montserrat"/>
                <a:sym typeface="Montserrat"/>
              </a:rPr>
              <a:t> &amp; </a:t>
            </a:r>
            <a:r>
              <a:rPr i="1" lang="en" sz="1500">
                <a:latin typeface="Montserrat SemiBold"/>
                <a:ea typeface="Montserrat SemiBold"/>
                <a:cs typeface="Montserrat SemiBold"/>
                <a:sym typeface="Montserrat SemiBold"/>
              </a:rPr>
              <a:t>sharing it</a:t>
            </a:r>
            <a:r>
              <a:rPr i="1" lang="en" sz="1500">
                <a:latin typeface="Montserrat"/>
                <a:ea typeface="Montserrat"/>
                <a:cs typeface="Montserrat"/>
                <a:sym typeface="Montserrat"/>
              </a:rPr>
              <a:t> less frequently</a:t>
            </a:r>
            <a:endParaRPr i="1" sz="1500">
              <a:latin typeface="Montserrat"/>
              <a:ea typeface="Montserrat"/>
              <a:cs typeface="Montserrat"/>
              <a:sym typeface="Montserrat"/>
            </a:endParaRPr>
          </a:p>
        </p:txBody>
      </p:sp>
      <p:sp>
        <p:nvSpPr>
          <p:cNvPr id="278" name="Google Shape;278;p38"/>
          <p:cNvSpPr txBox="1"/>
          <p:nvPr>
            <p:ph idx="1" type="body"/>
          </p:nvPr>
        </p:nvSpPr>
        <p:spPr>
          <a:xfrm>
            <a:off x="6162300" y="2588150"/>
            <a:ext cx="2670000" cy="20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Approach</a:t>
            </a:r>
            <a:endParaRPr i="1" sz="1500">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Teaching </a:t>
            </a:r>
            <a:r>
              <a:rPr i="1" lang="en" sz="1500">
                <a:latin typeface="Montserrat SemiBold"/>
                <a:ea typeface="Montserrat SemiBold"/>
                <a:cs typeface="Montserrat SemiBold"/>
                <a:sym typeface="Montserrat SemiBold"/>
              </a:rPr>
              <a:t>manipulative tactics</a:t>
            </a:r>
            <a:r>
              <a:rPr i="1" lang="en" sz="1500">
                <a:latin typeface="Montserrat"/>
                <a:ea typeface="Montserrat"/>
                <a:cs typeface="Montserrat"/>
                <a:sym typeface="Montserrat"/>
              </a:rPr>
              <a:t> and analyzing how well respondents’ in</a:t>
            </a:r>
            <a:r>
              <a:rPr b="1" i="1" lang="en" sz="1500">
                <a:latin typeface="Montserrat"/>
                <a:ea typeface="Montserrat"/>
                <a:cs typeface="Montserrat"/>
                <a:sym typeface="Montserrat"/>
              </a:rPr>
              <a:t> </a:t>
            </a:r>
            <a:r>
              <a:rPr i="1" lang="en" sz="1500">
                <a:latin typeface="Montserrat SemiBold"/>
                <a:ea typeface="Montserrat SemiBold"/>
                <a:cs typeface="Montserrat SemiBold"/>
                <a:sym typeface="Montserrat SemiBold"/>
              </a:rPr>
              <a:t>different subgroups</a:t>
            </a:r>
            <a:r>
              <a:rPr i="1" lang="en" sz="1500">
                <a:latin typeface="Montserrat"/>
                <a:ea typeface="Montserrat"/>
                <a:cs typeface="Montserrat"/>
                <a:sym typeface="Montserrat"/>
              </a:rPr>
              <a:t> can subsequently identify each one</a:t>
            </a:r>
            <a:endParaRPr i="1" sz="15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Considerations</a:t>
            </a:r>
            <a:endParaRPr>
              <a:solidFill>
                <a:srgbClr val="005AC0"/>
              </a:solidFill>
              <a:latin typeface="Montserrat SemiBold"/>
              <a:ea typeface="Montserrat SemiBold"/>
              <a:cs typeface="Montserrat SemiBold"/>
              <a:sym typeface="Montserrat SemiBold"/>
            </a:endParaRPr>
          </a:p>
        </p:txBody>
      </p:sp>
      <p:sp>
        <p:nvSpPr>
          <p:cNvPr id="284" name="Google Shape;284;p39"/>
          <p:cNvSpPr txBox="1"/>
          <p:nvPr>
            <p:ph idx="1" type="body"/>
          </p:nvPr>
        </p:nvSpPr>
        <p:spPr>
          <a:xfrm>
            <a:off x="1279175" y="1261500"/>
            <a:ext cx="20262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Limited time and sample size</a:t>
            </a:r>
            <a:endParaRPr i="1" sz="1400">
              <a:solidFill>
                <a:srgbClr val="595959"/>
              </a:solidFill>
              <a:latin typeface="Montserrat SemiBold"/>
              <a:ea typeface="Montserrat SemiBold"/>
              <a:cs typeface="Montserrat SemiBold"/>
              <a:sym typeface="Montserrat SemiBold"/>
            </a:endParaRPr>
          </a:p>
        </p:txBody>
      </p:sp>
      <p:sp>
        <p:nvSpPr>
          <p:cNvPr id="285" name="Google Shape;285;p39"/>
          <p:cNvSpPr txBox="1"/>
          <p:nvPr>
            <p:ph idx="1" type="body"/>
          </p:nvPr>
        </p:nvSpPr>
        <p:spPr>
          <a:xfrm>
            <a:off x="1279175" y="2550100"/>
            <a:ext cx="2178900" cy="83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Representative sample (no targeting)</a:t>
            </a:r>
            <a:endParaRPr i="1" sz="1400">
              <a:solidFill>
                <a:srgbClr val="595959"/>
              </a:solidFill>
              <a:latin typeface="Montserrat"/>
              <a:ea typeface="Montserrat"/>
              <a:cs typeface="Montserrat"/>
              <a:sym typeface="Montserrat"/>
            </a:endParaRPr>
          </a:p>
        </p:txBody>
      </p:sp>
      <p:sp>
        <p:nvSpPr>
          <p:cNvPr id="286" name="Google Shape;286;p39"/>
          <p:cNvSpPr txBox="1"/>
          <p:nvPr>
            <p:ph idx="1" type="body"/>
          </p:nvPr>
        </p:nvSpPr>
        <p:spPr>
          <a:xfrm>
            <a:off x="1279175" y="3838700"/>
            <a:ext cx="2178900" cy="83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Partner expects us to see small effects</a:t>
            </a:r>
            <a:endParaRPr i="1" sz="1400">
              <a:solidFill>
                <a:srgbClr val="595959"/>
              </a:solidFill>
              <a:latin typeface="Montserrat"/>
              <a:ea typeface="Montserrat"/>
              <a:cs typeface="Montserrat"/>
              <a:sym typeface="Montserrat"/>
            </a:endParaRPr>
          </a:p>
        </p:txBody>
      </p:sp>
      <p:pic>
        <p:nvPicPr>
          <p:cNvPr id="287" name="Google Shape;287;p39"/>
          <p:cNvPicPr preferRelativeResize="0"/>
          <p:nvPr/>
        </p:nvPicPr>
        <p:blipFill>
          <a:blip r:embed="rId3">
            <a:alphaModFix/>
          </a:blip>
          <a:stretch>
            <a:fillRect/>
          </a:stretch>
        </p:blipFill>
        <p:spPr>
          <a:xfrm>
            <a:off x="235500" y="3762499"/>
            <a:ext cx="1096610" cy="837300"/>
          </a:xfrm>
          <a:prstGeom prst="rect">
            <a:avLst/>
          </a:prstGeom>
          <a:noFill/>
          <a:ln>
            <a:noFill/>
          </a:ln>
        </p:spPr>
      </p:pic>
      <p:pic>
        <p:nvPicPr>
          <p:cNvPr id="288" name="Google Shape;288;p39"/>
          <p:cNvPicPr preferRelativeResize="0"/>
          <p:nvPr/>
        </p:nvPicPr>
        <p:blipFill>
          <a:blip r:embed="rId4">
            <a:alphaModFix/>
          </a:blip>
          <a:stretch>
            <a:fillRect/>
          </a:stretch>
        </p:blipFill>
        <p:spPr>
          <a:xfrm>
            <a:off x="311700" y="1261512"/>
            <a:ext cx="708463" cy="708463"/>
          </a:xfrm>
          <a:prstGeom prst="rect">
            <a:avLst/>
          </a:prstGeom>
          <a:noFill/>
          <a:ln>
            <a:noFill/>
          </a:ln>
        </p:spPr>
      </p:pic>
      <p:pic>
        <p:nvPicPr>
          <p:cNvPr id="289" name="Google Shape;289;p39"/>
          <p:cNvPicPr preferRelativeResize="0"/>
          <p:nvPr/>
        </p:nvPicPr>
        <p:blipFill>
          <a:blip r:embed="rId5">
            <a:alphaModFix/>
          </a:blip>
          <a:stretch>
            <a:fillRect/>
          </a:stretch>
        </p:blipFill>
        <p:spPr>
          <a:xfrm>
            <a:off x="311699" y="2457900"/>
            <a:ext cx="993402" cy="837300"/>
          </a:xfrm>
          <a:prstGeom prst="rect">
            <a:avLst/>
          </a:prstGeom>
          <a:noFill/>
          <a:ln>
            <a:noFill/>
          </a:ln>
        </p:spPr>
      </p:pic>
      <p:sp>
        <p:nvSpPr>
          <p:cNvPr id="290" name="Google Shape;290;p39"/>
          <p:cNvSpPr txBox="1"/>
          <p:nvPr/>
        </p:nvSpPr>
        <p:spPr>
          <a:xfrm>
            <a:off x="4005375" y="1702850"/>
            <a:ext cx="4817400" cy="2280300"/>
          </a:xfrm>
          <a:prstGeom prst="rect">
            <a:avLst/>
          </a:prstGeom>
          <a:solidFill>
            <a:srgbClr val="E9E9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Montserrat"/>
                <a:ea typeface="Montserrat"/>
                <a:cs typeface="Montserrat"/>
                <a:sym typeface="Montserrat"/>
              </a:rPr>
              <a:t>Deliver the </a:t>
            </a:r>
            <a:r>
              <a:rPr lang="en">
                <a:solidFill>
                  <a:srgbClr val="595959"/>
                </a:solidFill>
                <a:latin typeface="Montserrat SemiBold"/>
                <a:ea typeface="Montserrat SemiBold"/>
                <a:cs typeface="Montserrat SemiBold"/>
                <a:sym typeface="Montserrat SemiBold"/>
              </a:rPr>
              <a:t>most effective course possible, </a:t>
            </a:r>
            <a:r>
              <a:rPr lang="en">
                <a:solidFill>
                  <a:srgbClr val="595959"/>
                </a:solidFill>
                <a:latin typeface="Montserrat"/>
                <a:ea typeface="Montserrat"/>
                <a:cs typeface="Montserrat"/>
                <a:sym typeface="Montserrat"/>
              </a:rPr>
              <a:t>focused on </a:t>
            </a:r>
            <a:r>
              <a:rPr lang="en">
                <a:solidFill>
                  <a:srgbClr val="595959"/>
                </a:solidFill>
                <a:latin typeface="Montserrat SemiBold"/>
                <a:ea typeface="Montserrat SemiBold"/>
                <a:cs typeface="Montserrat SemiBold"/>
                <a:sym typeface="Montserrat SemiBold"/>
              </a:rPr>
              <a:t>specific, less studied tactics</a:t>
            </a:r>
            <a:r>
              <a:rPr lang="en">
                <a:solidFill>
                  <a:srgbClr val="595959"/>
                </a:solidFill>
                <a:latin typeface="Montserrat SemiBold"/>
                <a:ea typeface="Montserrat SemiBold"/>
                <a:cs typeface="Montserrat SemiBold"/>
                <a:sym typeface="Montserrat SemiBold"/>
              </a:rPr>
              <a:t>:</a:t>
            </a:r>
            <a:endParaRPr>
              <a:solidFill>
                <a:srgbClr val="595959"/>
              </a:solidFill>
              <a:latin typeface="Montserrat SemiBold"/>
              <a:ea typeface="Montserrat SemiBold"/>
              <a:cs typeface="Montserrat SemiBold"/>
              <a:sym typeface="Montserrat SemiBold"/>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Misleading graphs</a:t>
            </a:r>
            <a:endParaRPr>
              <a:solidFill>
                <a:srgbClr val="595959"/>
              </a:solidFill>
              <a:latin typeface="Montserrat"/>
              <a:ea typeface="Montserrat"/>
              <a:cs typeface="Montserrat"/>
              <a:sym typeface="Montserrat"/>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Anecdotes</a:t>
            </a:r>
            <a:endParaRPr>
              <a:solidFill>
                <a:srgbClr val="595959"/>
              </a:solidFill>
              <a:latin typeface="Montserrat"/>
              <a:ea typeface="Montserrat"/>
              <a:cs typeface="Montserrat"/>
              <a:sym typeface="Montserrat"/>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False comparisons</a:t>
            </a:r>
            <a:endParaRPr>
              <a:solidFill>
                <a:srgbClr val="595959"/>
              </a:solidFill>
              <a:latin typeface="Montserrat"/>
              <a:ea typeface="Montserrat"/>
              <a:cs typeface="Montserrat"/>
              <a:sym typeface="Montserrat"/>
            </a:endParaRPr>
          </a:p>
          <a:p>
            <a:pPr indent="0" lvl="0" marL="0" rtl="0" algn="l">
              <a:spcBef>
                <a:spcPts val="1000"/>
              </a:spcBef>
              <a:spcAft>
                <a:spcPts val="1000"/>
              </a:spcAft>
              <a:buNone/>
            </a:pPr>
            <a:r>
              <a:t/>
            </a:r>
            <a:endParaRPr b="1">
              <a:solidFill>
                <a:srgbClr val="595959"/>
              </a:solidFill>
              <a:latin typeface="Montserrat"/>
              <a:ea typeface="Montserrat"/>
              <a:cs typeface="Montserrat"/>
              <a:sym typeface="Montserrat"/>
            </a:endParaRPr>
          </a:p>
        </p:txBody>
      </p:sp>
      <p:sp>
        <p:nvSpPr>
          <p:cNvPr id="291" name="Google Shape;291;p39"/>
          <p:cNvSpPr txBox="1"/>
          <p:nvPr/>
        </p:nvSpPr>
        <p:spPr>
          <a:xfrm>
            <a:off x="4005375" y="1093925"/>
            <a:ext cx="4817400" cy="6090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What is the best use of the limited sample and time?</a:t>
            </a:r>
            <a:endParaRPr>
              <a:solidFill>
                <a:srgbClr val="FFFFFF"/>
              </a:solidFill>
              <a:latin typeface="Montserrat SemiBold"/>
              <a:ea typeface="Montserrat SemiBold"/>
              <a:cs typeface="Montserrat SemiBold"/>
              <a:sym typeface="Montserrat SemiBold"/>
            </a:endParaRPr>
          </a:p>
        </p:txBody>
      </p:sp>
      <p:sp>
        <p:nvSpPr>
          <p:cNvPr id="292" name="Google Shape;292;p39"/>
          <p:cNvSpPr txBox="1"/>
          <p:nvPr/>
        </p:nvSpPr>
        <p:spPr>
          <a:xfrm>
            <a:off x="4267575" y="3478050"/>
            <a:ext cx="4293000" cy="1370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7500" lvl="0" marL="457200" rtl="0" algn="l">
              <a:spcBef>
                <a:spcPts val="0"/>
              </a:spcBef>
              <a:spcAft>
                <a:spcPts val="0"/>
              </a:spcAft>
              <a:buClr>
                <a:srgbClr val="6AA84F"/>
              </a:buClr>
              <a:buSzPts val="1400"/>
              <a:buFont typeface="Montserrat"/>
              <a:buChar char="✓"/>
            </a:pPr>
            <a:r>
              <a:rPr lang="en">
                <a:solidFill>
                  <a:srgbClr val="595959"/>
                </a:solidFill>
                <a:latin typeface="Montserrat"/>
                <a:ea typeface="Montserrat"/>
                <a:cs typeface="Montserrat"/>
                <a:sym typeface="Montserrat"/>
              </a:rPr>
              <a:t>Draws on input from literature &amp; partner</a:t>
            </a:r>
            <a:endParaRPr>
              <a:solidFill>
                <a:srgbClr val="595959"/>
              </a:solidFill>
              <a:latin typeface="Montserrat"/>
              <a:ea typeface="Montserrat"/>
              <a:cs typeface="Montserrat"/>
              <a:sym typeface="Montserrat"/>
            </a:endParaRPr>
          </a:p>
          <a:p>
            <a:pPr indent="-317500" lvl="0" marL="457200" rtl="0" algn="l">
              <a:spcBef>
                <a:spcPts val="1000"/>
              </a:spcBef>
              <a:spcAft>
                <a:spcPts val="0"/>
              </a:spcAft>
              <a:buClr>
                <a:srgbClr val="6AA84F"/>
              </a:buClr>
              <a:buSzPts val="1400"/>
              <a:buFont typeface="Montserrat"/>
              <a:buChar char="✓"/>
            </a:pPr>
            <a:r>
              <a:rPr lang="en">
                <a:solidFill>
                  <a:srgbClr val="595959"/>
                </a:solidFill>
                <a:latin typeface="Montserrat"/>
                <a:ea typeface="Montserrat"/>
                <a:cs typeface="Montserrat"/>
                <a:sym typeface="Montserrat"/>
              </a:rPr>
              <a:t>Recognizes misinformation and behavior is context specific</a:t>
            </a:r>
            <a:endParaRPr>
              <a:solidFill>
                <a:srgbClr val="595959"/>
              </a:solidFill>
              <a:latin typeface="Montserrat"/>
              <a:ea typeface="Montserrat"/>
              <a:cs typeface="Montserrat"/>
              <a:sym typeface="Montserrat"/>
            </a:endParaRPr>
          </a:p>
          <a:p>
            <a:pPr indent="-317500" lvl="0" marL="457200" rtl="0" algn="l">
              <a:spcBef>
                <a:spcPts val="1000"/>
              </a:spcBef>
              <a:spcAft>
                <a:spcPts val="1000"/>
              </a:spcAft>
              <a:buClr>
                <a:srgbClr val="6AA84F"/>
              </a:buClr>
              <a:buSzPts val="1400"/>
              <a:buFont typeface="Montserrat"/>
              <a:buChar char="✓"/>
            </a:pPr>
            <a:r>
              <a:rPr lang="en">
                <a:solidFill>
                  <a:srgbClr val="595959"/>
                </a:solidFill>
                <a:latin typeface="Montserrat"/>
                <a:ea typeface="Montserrat"/>
                <a:cs typeface="Montserrat"/>
                <a:sym typeface="Montserrat"/>
              </a:rPr>
              <a:t>May help with low power</a:t>
            </a:r>
            <a:endParaRPr>
              <a:solidFill>
                <a:srgbClr val="59595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Research Questions</a:t>
            </a:r>
            <a:endParaRPr>
              <a:solidFill>
                <a:srgbClr val="005AC0"/>
              </a:solidFill>
              <a:latin typeface="Montserrat SemiBold"/>
              <a:ea typeface="Montserrat SemiBold"/>
              <a:cs typeface="Montserrat SemiBold"/>
              <a:sym typeface="Montserrat SemiBold"/>
            </a:endParaRPr>
          </a:p>
        </p:txBody>
      </p:sp>
      <p:sp>
        <p:nvSpPr>
          <p:cNvPr id="298" name="Google Shape;298;p40"/>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latin typeface="Montserrat"/>
                <a:ea typeface="Montserrat"/>
                <a:cs typeface="Montserrat"/>
                <a:sym typeface="Montserrat"/>
              </a:rPr>
              <a:t>Can a 6 minutes mini tactics course help users better</a:t>
            </a:r>
            <a:r>
              <a:rPr b="1" lang="en">
                <a:latin typeface="Montserrat"/>
                <a:ea typeface="Montserrat"/>
                <a:cs typeface="Montserrat"/>
                <a:sym typeface="Montserrat"/>
              </a:rPr>
              <a:t> </a:t>
            </a:r>
            <a:r>
              <a:rPr lang="en">
                <a:latin typeface="Montserrat SemiBold"/>
                <a:ea typeface="Montserrat SemiBold"/>
                <a:cs typeface="Montserrat SemiBold"/>
                <a:sym typeface="Montserrat SemiBold"/>
              </a:rPr>
              <a:t>identify manipulative content</a:t>
            </a:r>
            <a:r>
              <a:rPr lang="en">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400"/>
              </a:spcBef>
              <a:spcAft>
                <a:spcPts val="0"/>
              </a:spcAft>
              <a:buSzPts val="1800"/>
              <a:buAutoNum type="arabicPeriod"/>
            </a:pPr>
            <a:r>
              <a:rPr lang="en">
                <a:latin typeface="Montserrat"/>
                <a:ea typeface="Montserrat"/>
                <a:cs typeface="Montserrat"/>
                <a:sym typeface="Montserrat"/>
              </a:rPr>
              <a:t>Does the course help </a:t>
            </a:r>
            <a:r>
              <a:rPr lang="en">
                <a:latin typeface="Montserrat SemiBold"/>
                <a:ea typeface="Montserrat SemiBold"/>
                <a:cs typeface="Montserrat SemiBold"/>
                <a:sym typeface="Montserrat SemiBold"/>
              </a:rPr>
              <a:t>reduce sharing</a:t>
            </a:r>
            <a:r>
              <a:rPr lang="en">
                <a:latin typeface="Montserrat"/>
                <a:ea typeface="Montserrat"/>
                <a:cs typeface="Montserrat"/>
                <a:sym typeface="Montserrat"/>
              </a:rPr>
              <a:t> of manipulative content online and offline?</a:t>
            </a:r>
            <a:endParaRPr>
              <a:latin typeface="Montserrat"/>
              <a:ea typeface="Montserrat"/>
              <a:cs typeface="Montserrat"/>
              <a:sym typeface="Montserrat"/>
            </a:endParaRPr>
          </a:p>
          <a:p>
            <a:pPr indent="-342900" lvl="0" marL="457200" rtl="0" algn="l">
              <a:spcBef>
                <a:spcPts val="1400"/>
              </a:spcBef>
              <a:spcAft>
                <a:spcPts val="0"/>
              </a:spcAft>
              <a:buSzPts val="1800"/>
              <a:buAutoNum type="arabicPeriod"/>
            </a:pPr>
            <a:r>
              <a:rPr lang="en">
                <a:latin typeface="Montserrat"/>
                <a:ea typeface="Montserrat"/>
                <a:cs typeface="Montserrat"/>
                <a:sym typeface="Montserrat"/>
              </a:rPr>
              <a:t>How effective is each of the three </a:t>
            </a:r>
            <a:r>
              <a:rPr lang="en">
                <a:latin typeface="Montserrat SemiBold"/>
                <a:ea typeface="Montserrat SemiBold"/>
                <a:cs typeface="Montserrat SemiBold"/>
                <a:sym typeface="Montserrat SemiBold"/>
              </a:rPr>
              <a:t>course elements</a:t>
            </a:r>
            <a:r>
              <a:rPr lang="en">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400"/>
              </a:spcBef>
              <a:spcAft>
                <a:spcPts val="0"/>
              </a:spcAft>
              <a:buSzPts val="1800"/>
              <a:buAutoNum type="arabicPeriod"/>
            </a:pPr>
            <a:r>
              <a:rPr lang="en">
                <a:latin typeface="Montserrat"/>
                <a:ea typeface="Montserrat"/>
                <a:cs typeface="Montserrat"/>
                <a:sym typeface="Montserrat"/>
              </a:rPr>
              <a:t>Are there </a:t>
            </a:r>
            <a:r>
              <a:rPr lang="en">
                <a:latin typeface="Montserrat SemiBold"/>
                <a:ea typeface="Montserrat SemiBold"/>
                <a:cs typeface="Montserrat SemiBold"/>
                <a:sym typeface="Montserrat SemiBold"/>
              </a:rPr>
              <a:t>heterogeneous treatment effects</a:t>
            </a:r>
            <a:r>
              <a:rPr b="1" lang="en">
                <a:latin typeface="Montserrat"/>
                <a:ea typeface="Montserrat"/>
                <a:cs typeface="Montserrat"/>
                <a:sym typeface="Montserrat"/>
              </a:rPr>
              <a:t> </a:t>
            </a:r>
            <a:r>
              <a:rPr lang="en">
                <a:latin typeface="Montserrat"/>
                <a:ea typeface="Montserrat"/>
                <a:cs typeface="Montserrat"/>
                <a:sym typeface="Montserrat"/>
              </a:rPr>
              <a:t>where our course works better for certain subgroups than others? </a:t>
            </a:r>
            <a:endParaRPr>
              <a:latin typeface="Montserrat"/>
              <a:ea typeface="Montserrat"/>
              <a:cs typeface="Montserrat"/>
              <a:sym typeface="Montserrat"/>
            </a:endParaRPr>
          </a:p>
          <a:p>
            <a:pPr indent="-330200" lvl="0" marL="914400" rtl="0" algn="l">
              <a:spcBef>
                <a:spcPts val="1400"/>
              </a:spcBef>
              <a:spcAft>
                <a:spcPts val="1400"/>
              </a:spcAft>
              <a:buSzPts val="1600"/>
              <a:buFont typeface="Montserrat"/>
              <a:buChar char="●"/>
            </a:pPr>
            <a:r>
              <a:rPr i="1" lang="en" sz="1600">
                <a:latin typeface="Montserrat"/>
                <a:ea typeface="Montserrat"/>
                <a:cs typeface="Montserrat"/>
                <a:sym typeface="Montserrat"/>
              </a:rPr>
              <a:t>Based on s</a:t>
            </a:r>
            <a:r>
              <a:rPr i="1" lang="en" sz="1600">
                <a:latin typeface="Montserrat"/>
                <a:ea typeface="Montserrat"/>
                <a:cs typeface="Montserrat"/>
                <a:sym typeface="Montserrat"/>
              </a:rPr>
              <a:t>usceptibility, ideology, and income</a:t>
            </a:r>
            <a:endParaRPr i="1" sz="1600">
              <a:latin typeface="Montserrat"/>
              <a:ea typeface="Montserrat"/>
              <a:cs typeface="Montserrat"/>
              <a:sym typeface="Montserrat"/>
            </a:endParaRPr>
          </a:p>
        </p:txBody>
      </p:sp>
      <p:sp>
        <p:nvSpPr>
          <p:cNvPr id="299" name="Google Shape;299;p40"/>
          <p:cNvSpPr/>
          <p:nvPr/>
        </p:nvSpPr>
        <p:spPr>
          <a:xfrm>
            <a:off x="311650" y="1431975"/>
            <a:ext cx="395100" cy="395100"/>
          </a:xfrm>
          <a:prstGeom prst="ellipse">
            <a:avLst/>
          </a:prstGeom>
          <a:solidFill>
            <a:srgbClr val="005AC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I</a:t>
            </a:r>
            <a:endParaRPr b="1" sz="1800">
              <a:solidFill>
                <a:schemeClr val="lt1"/>
              </a:solidFill>
              <a:latin typeface="Montserrat"/>
              <a:ea typeface="Montserrat"/>
              <a:cs typeface="Montserrat"/>
              <a:sym typeface="Montserrat"/>
            </a:endParaRPr>
          </a:p>
        </p:txBody>
      </p:sp>
      <p:sp>
        <p:nvSpPr>
          <p:cNvPr id="300" name="Google Shape;300;p40"/>
          <p:cNvSpPr/>
          <p:nvPr/>
        </p:nvSpPr>
        <p:spPr>
          <a:xfrm>
            <a:off x="311650" y="2225798"/>
            <a:ext cx="395100" cy="395100"/>
          </a:xfrm>
          <a:prstGeom prst="ellipse">
            <a:avLst/>
          </a:prstGeom>
          <a:solidFill>
            <a:srgbClr val="005AC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II</a:t>
            </a:r>
            <a:endParaRPr b="1" sz="1800">
              <a:solidFill>
                <a:schemeClr val="lt1"/>
              </a:solidFill>
              <a:latin typeface="Montserrat"/>
              <a:ea typeface="Montserrat"/>
              <a:cs typeface="Montserrat"/>
              <a:sym typeface="Montserrat"/>
            </a:endParaRPr>
          </a:p>
        </p:txBody>
      </p:sp>
      <p:sp>
        <p:nvSpPr>
          <p:cNvPr id="301" name="Google Shape;301;p40"/>
          <p:cNvSpPr/>
          <p:nvPr/>
        </p:nvSpPr>
        <p:spPr>
          <a:xfrm>
            <a:off x="311650" y="3041369"/>
            <a:ext cx="395100" cy="395100"/>
          </a:xfrm>
          <a:prstGeom prst="ellipse">
            <a:avLst/>
          </a:prstGeom>
          <a:solidFill>
            <a:srgbClr val="005AC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III</a:t>
            </a:r>
            <a:endParaRPr b="1" sz="1800">
              <a:solidFill>
                <a:schemeClr val="lt1"/>
              </a:solidFill>
              <a:latin typeface="Montserrat"/>
              <a:ea typeface="Montserrat"/>
              <a:cs typeface="Montserrat"/>
              <a:sym typeface="Montserrat"/>
            </a:endParaRPr>
          </a:p>
        </p:txBody>
      </p:sp>
      <p:sp>
        <p:nvSpPr>
          <p:cNvPr id="302" name="Google Shape;302;p40"/>
          <p:cNvSpPr/>
          <p:nvPr/>
        </p:nvSpPr>
        <p:spPr>
          <a:xfrm>
            <a:off x="311650" y="3541727"/>
            <a:ext cx="395100" cy="395100"/>
          </a:xfrm>
          <a:prstGeom prst="ellipse">
            <a:avLst/>
          </a:prstGeom>
          <a:solidFill>
            <a:srgbClr val="005AC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IV</a:t>
            </a:r>
            <a:endParaRPr b="1" sz="18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Experiment Design - Overview</a:t>
            </a:r>
            <a:endParaRPr>
              <a:solidFill>
                <a:srgbClr val="005AC0"/>
              </a:solidFill>
              <a:latin typeface="Montserrat SemiBold"/>
              <a:ea typeface="Montserrat SemiBold"/>
              <a:cs typeface="Montserrat SemiBold"/>
              <a:sym typeface="Montserrat SemiBold"/>
            </a:endParaRPr>
          </a:p>
        </p:txBody>
      </p:sp>
      <p:sp>
        <p:nvSpPr>
          <p:cNvPr id="308" name="Google Shape;308;p41"/>
          <p:cNvSpPr/>
          <p:nvPr/>
        </p:nvSpPr>
        <p:spPr>
          <a:xfrm>
            <a:off x="311625" y="1239575"/>
            <a:ext cx="1776300" cy="3566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5AC0"/>
                </a:solidFill>
                <a:latin typeface="Montserrat SemiBold"/>
                <a:ea typeface="Montserrat SemiBold"/>
                <a:cs typeface="Montserrat SemiBold"/>
                <a:sym typeface="Montserrat SemiBold"/>
              </a:rPr>
              <a:t>Demographic Questions </a:t>
            </a:r>
            <a:endParaRPr>
              <a:solidFill>
                <a:srgbClr val="005AC0"/>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0"/>
              </a:spcAft>
              <a:buNone/>
            </a:pPr>
            <a:r>
              <a:rPr i="1" lang="en">
                <a:solidFill>
                  <a:schemeClr val="dk2"/>
                </a:solidFill>
                <a:latin typeface="Montserrat"/>
                <a:ea typeface="Montserrat"/>
                <a:cs typeface="Montserrat"/>
                <a:sym typeface="Montserrat"/>
              </a:rPr>
              <a:t>Placed first in the survey to:</a:t>
            </a:r>
            <a:endParaRPr i="1">
              <a:solidFill>
                <a:schemeClr val="dk2"/>
              </a:solidFill>
              <a:latin typeface="Montserrat"/>
              <a:ea typeface="Montserrat"/>
              <a:cs typeface="Montserrat"/>
              <a:sym typeface="Montserrat"/>
            </a:endParaRPr>
          </a:p>
          <a:p>
            <a:pPr indent="-317500" lvl="0" marL="342900" rtl="0" algn="l">
              <a:lnSpc>
                <a:spcPct val="115000"/>
              </a:lnSpc>
              <a:spcBef>
                <a:spcPts val="1200"/>
              </a:spcBef>
              <a:spcAft>
                <a:spcPts val="0"/>
              </a:spcAft>
              <a:buClr>
                <a:schemeClr val="dk2"/>
              </a:buClr>
              <a:buSzPts val="1400"/>
              <a:buFont typeface="Montserrat"/>
              <a:buChar char="●"/>
            </a:pPr>
            <a:r>
              <a:rPr i="1" lang="en">
                <a:solidFill>
                  <a:schemeClr val="dk2"/>
                </a:solidFill>
                <a:latin typeface="Montserrat"/>
                <a:ea typeface="Montserrat"/>
                <a:cs typeface="Montserrat"/>
                <a:sym typeface="Montserrat"/>
              </a:rPr>
              <a:t>Produce clean covariates for HTE analysis</a:t>
            </a:r>
            <a:endParaRPr i="1">
              <a:solidFill>
                <a:schemeClr val="dk2"/>
              </a:solidFill>
              <a:latin typeface="Montserrat"/>
              <a:ea typeface="Montserrat"/>
              <a:cs typeface="Montserrat"/>
              <a:sym typeface="Montserrat"/>
            </a:endParaRPr>
          </a:p>
          <a:p>
            <a:pPr indent="-317500" lvl="0" marL="342900" rtl="0" algn="l">
              <a:lnSpc>
                <a:spcPct val="115000"/>
              </a:lnSpc>
              <a:spcBef>
                <a:spcPts val="1000"/>
              </a:spcBef>
              <a:spcAft>
                <a:spcPts val="1000"/>
              </a:spcAft>
              <a:buClr>
                <a:schemeClr val="dk2"/>
              </a:buClr>
              <a:buSzPts val="1400"/>
              <a:buFont typeface="Montserrat"/>
              <a:buChar char="●"/>
            </a:pPr>
            <a:r>
              <a:rPr i="1" lang="en">
                <a:solidFill>
                  <a:schemeClr val="dk2"/>
                </a:solidFill>
                <a:latin typeface="Montserrat"/>
                <a:ea typeface="Montserrat"/>
                <a:cs typeface="Montserrat"/>
                <a:sym typeface="Montserrat"/>
              </a:rPr>
              <a:t>Avoid influencing treatment</a:t>
            </a:r>
            <a:r>
              <a:rPr i="1" lang="en">
                <a:solidFill>
                  <a:schemeClr val="dk2"/>
                </a:solidFill>
                <a:latin typeface="Montserrat"/>
                <a:ea typeface="Montserrat"/>
                <a:cs typeface="Montserrat"/>
                <a:sym typeface="Montserrat"/>
              </a:rPr>
              <a:t> effects</a:t>
            </a:r>
            <a:endParaRPr i="1">
              <a:latin typeface="Montserrat"/>
              <a:ea typeface="Montserrat"/>
              <a:cs typeface="Montserrat"/>
              <a:sym typeface="Montserrat"/>
            </a:endParaRPr>
          </a:p>
        </p:txBody>
      </p:sp>
      <p:sp>
        <p:nvSpPr>
          <p:cNvPr id="309" name="Google Shape;309;p41"/>
          <p:cNvSpPr/>
          <p:nvPr/>
        </p:nvSpPr>
        <p:spPr>
          <a:xfrm>
            <a:off x="2559717" y="1239575"/>
            <a:ext cx="1776300" cy="3566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5AC0"/>
                </a:solidFill>
                <a:latin typeface="Montserrat SemiBold"/>
                <a:ea typeface="Montserrat SemiBold"/>
                <a:cs typeface="Montserrat SemiBold"/>
                <a:sym typeface="Montserrat SemiBold"/>
              </a:rPr>
              <a:t>Pre-Test</a:t>
            </a:r>
            <a:endParaRPr>
              <a:solidFill>
                <a:srgbClr val="005AC0"/>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1200"/>
              </a:spcAft>
              <a:buNone/>
            </a:pPr>
            <a:r>
              <a:rPr i="1" lang="en">
                <a:solidFill>
                  <a:schemeClr val="dk2"/>
                </a:solidFill>
                <a:latin typeface="Montserrat"/>
                <a:ea typeface="Montserrat"/>
                <a:cs typeface="Montserrat"/>
                <a:sym typeface="Montserrat"/>
              </a:rPr>
              <a:t>Baseline ability to identify manipulative tactics &amp; willingness to share</a:t>
            </a:r>
            <a:endParaRPr i="1">
              <a:latin typeface="Montserrat"/>
              <a:ea typeface="Montserrat"/>
              <a:cs typeface="Montserrat"/>
              <a:sym typeface="Montserrat"/>
            </a:endParaRPr>
          </a:p>
        </p:txBody>
      </p:sp>
      <p:sp>
        <p:nvSpPr>
          <p:cNvPr id="310" name="Google Shape;310;p41"/>
          <p:cNvSpPr/>
          <p:nvPr/>
        </p:nvSpPr>
        <p:spPr>
          <a:xfrm>
            <a:off x="4807800" y="1239575"/>
            <a:ext cx="1776300" cy="1710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5AC0"/>
                </a:solidFill>
                <a:latin typeface="Montserrat SemiBold"/>
                <a:ea typeface="Montserrat SemiBold"/>
                <a:cs typeface="Montserrat SemiBold"/>
                <a:sym typeface="Montserrat SemiBold"/>
              </a:rPr>
              <a:t>Treatment</a:t>
            </a:r>
            <a:r>
              <a:rPr lang="en">
                <a:solidFill>
                  <a:schemeClr val="dk2"/>
                </a:solidFill>
                <a:latin typeface="Montserrat"/>
                <a:ea typeface="Montserrat"/>
                <a:cs typeface="Montserrat"/>
                <a:sym typeface="Montserrat"/>
              </a:rPr>
              <a:t> </a:t>
            </a:r>
            <a:endParaRPr>
              <a:solidFill>
                <a:schemeClr val="dk2"/>
              </a:solidFill>
              <a:latin typeface="Montserrat"/>
              <a:ea typeface="Montserrat"/>
              <a:cs typeface="Montserrat"/>
              <a:sym typeface="Montserrat"/>
            </a:endParaRPr>
          </a:p>
          <a:p>
            <a:pPr indent="0" lvl="0" marL="0" rtl="0" algn="l">
              <a:lnSpc>
                <a:spcPct val="115000"/>
              </a:lnSpc>
              <a:spcBef>
                <a:spcPts val="1200"/>
              </a:spcBef>
              <a:spcAft>
                <a:spcPts val="1200"/>
              </a:spcAft>
              <a:buNone/>
            </a:pPr>
            <a:r>
              <a:rPr i="1" lang="en">
                <a:solidFill>
                  <a:schemeClr val="dk2"/>
                </a:solidFill>
                <a:latin typeface="Montserrat"/>
                <a:ea typeface="Montserrat"/>
                <a:cs typeface="Montserrat"/>
                <a:sym typeface="Montserrat"/>
              </a:rPr>
              <a:t>6 minute course teaching 3 manipulative tactics</a:t>
            </a:r>
            <a:endParaRPr i="1">
              <a:solidFill>
                <a:schemeClr val="dk2"/>
              </a:solidFill>
              <a:latin typeface="Montserrat"/>
              <a:ea typeface="Montserrat"/>
              <a:cs typeface="Montserrat"/>
              <a:sym typeface="Montserrat"/>
            </a:endParaRPr>
          </a:p>
        </p:txBody>
      </p:sp>
      <p:sp>
        <p:nvSpPr>
          <p:cNvPr id="311" name="Google Shape;311;p41"/>
          <p:cNvSpPr/>
          <p:nvPr/>
        </p:nvSpPr>
        <p:spPr>
          <a:xfrm>
            <a:off x="7055900" y="1239575"/>
            <a:ext cx="1776300" cy="3566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5AC0"/>
                </a:solidFill>
                <a:latin typeface="Montserrat SemiBold"/>
                <a:ea typeface="Montserrat SemiBold"/>
                <a:cs typeface="Montserrat SemiBold"/>
                <a:sym typeface="Montserrat SemiBold"/>
              </a:rPr>
              <a:t>Post-Test </a:t>
            </a:r>
            <a:endParaRPr>
              <a:solidFill>
                <a:srgbClr val="005AC0"/>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1200"/>
              </a:spcAft>
              <a:buNone/>
            </a:pPr>
            <a:r>
              <a:rPr i="1" lang="en">
                <a:solidFill>
                  <a:schemeClr val="dk2"/>
                </a:solidFill>
                <a:latin typeface="Montserrat"/>
                <a:ea typeface="Montserrat"/>
                <a:cs typeface="Montserrat"/>
                <a:sym typeface="Montserrat"/>
              </a:rPr>
              <a:t>Different but analogous questions to pre-test (randomized)</a:t>
            </a:r>
            <a:endParaRPr i="1">
              <a:latin typeface="Montserrat"/>
              <a:ea typeface="Montserrat"/>
              <a:cs typeface="Montserrat"/>
              <a:sym typeface="Montserrat"/>
            </a:endParaRPr>
          </a:p>
        </p:txBody>
      </p:sp>
      <p:sp>
        <p:nvSpPr>
          <p:cNvPr id="312" name="Google Shape;312;p41"/>
          <p:cNvSpPr/>
          <p:nvPr/>
        </p:nvSpPr>
        <p:spPr>
          <a:xfrm>
            <a:off x="4807800" y="3095770"/>
            <a:ext cx="1776300" cy="1710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5AC0"/>
                </a:solidFill>
                <a:latin typeface="Montserrat SemiBold"/>
                <a:ea typeface="Montserrat SemiBold"/>
                <a:cs typeface="Montserrat SemiBold"/>
                <a:sym typeface="Montserrat SemiBold"/>
              </a:rPr>
              <a:t>Control</a:t>
            </a:r>
            <a:r>
              <a:rPr lang="en">
                <a:solidFill>
                  <a:schemeClr val="dk2"/>
                </a:solidFill>
                <a:latin typeface="Montserrat"/>
                <a:ea typeface="Montserrat"/>
                <a:cs typeface="Montserrat"/>
                <a:sym typeface="Montserrat"/>
              </a:rPr>
              <a:t> </a:t>
            </a:r>
            <a:endParaRPr>
              <a:solidFill>
                <a:schemeClr val="dk2"/>
              </a:solidFill>
              <a:latin typeface="Montserrat"/>
              <a:ea typeface="Montserrat"/>
              <a:cs typeface="Montserrat"/>
              <a:sym typeface="Montserrat"/>
            </a:endParaRPr>
          </a:p>
          <a:p>
            <a:pPr indent="0" lvl="0" marL="0" rtl="0" algn="l">
              <a:lnSpc>
                <a:spcPct val="115000"/>
              </a:lnSpc>
              <a:spcBef>
                <a:spcPts val="1200"/>
              </a:spcBef>
              <a:spcAft>
                <a:spcPts val="1200"/>
              </a:spcAft>
              <a:buNone/>
            </a:pPr>
            <a:r>
              <a:rPr i="1" lang="en">
                <a:solidFill>
                  <a:schemeClr val="dk2"/>
                </a:solidFill>
                <a:latin typeface="Montserrat"/>
                <a:ea typeface="Montserrat"/>
                <a:cs typeface="Montserrat"/>
                <a:sym typeface="Montserrat"/>
              </a:rPr>
              <a:t>6 minute course teaching 3 reasons why we sleep</a:t>
            </a:r>
            <a:endParaRPr i="1">
              <a:solidFill>
                <a:schemeClr val="dk2"/>
              </a:solidFill>
              <a:latin typeface="Montserrat"/>
              <a:ea typeface="Montserrat"/>
              <a:cs typeface="Montserrat"/>
              <a:sym typeface="Montserrat"/>
            </a:endParaRPr>
          </a:p>
        </p:txBody>
      </p:sp>
      <p:cxnSp>
        <p:nvCxnSpPr>
          <p:cNvPr id="313" name="Google Shape;313;p41"/>
          <p:cNvCxnSpPr>
            <a:stCxn id="308" idx="3"/>
            <a:endCxn id="309" idx="1"/>
          </p:cNvCxnSpPr>
          <p:nvPr/>
        </p:nvCxnSpPr>
        <p:spPr>
          <a:xfrm>
            <a:off x="2087925" y="3022925"/>
            <a:ext cx="471900" cy="600"/>
          </a:xfrm>
          <a:prstGeom prst="bentConnector3">
            <a:avLst>
              <a:gd fmla="val 49989" name="adj1"/>
            </a:avLst>
          </a:prstGeom>
          <a:noFill/>
          <a:ln cap="flat" cmpd="sng" w="19050">
            <a:solidFill>
              <a:schemeClr val="dk2"/>
            </a:solidFill>
            <a:prstDash val="solid"/>
            <a:round/>
            <a:headEnd len="med" w="med" type="none"/>
            <a:tailEnd len="med" w="med" type="triangle"/>
          </a:ln>
        </p:spPr>
      </p:cxnSp>
      <p:cxnSp>
        <p:nvCxnSpPr>
          <p:cNvPr id="314" name="Google Shape;314;p41"/>
          <p:cNvCxnSpPr>
            <a:stCxn id="309" idx="3"/>
            <a:endCxn id="310" idx="1"/>
          </p:cNvCxnSpPr>
          <p:nvPr/>
        </p:nvCxnSpPr>
        <p:spPr>
          <a:xfrm flipH="1" rot="10800000">
            <a:off x="4336017" y="2095025"/>
            <a:ext cx="471900" cy="927900"/>
          </a:xfrm>
          <a:prstGeom prst="bentConnector3">
            <a:avLst>
              <a:gd fmla="val 49988" name="adj1"/>
            </a:avLst>
          </a:prstGeom>
          <a:noFill/>
          <a:ln cap="flat" cmpd="sng" w="19050">
            <a:solidFill>
              <a:schemeClr val="dk2"/>
            </a:solidFill>
            <a:prstDash val="solid"/>
            <a:round/>
            <a:headEnd len="med" w="med" type="none"/>
            <a:tailEnd len="med" w="med" type="triangle"/>
          </a:ln>
        </p:spPr>
      </p:cxnSp>
      <p:cxnSp>
        <p:nvCxnSpPr>
          <p:cNvPr id="315" name="Google Shape;315;p41"/>
          <p:cNvCxnSpPr>
            <a:stCxn id="309" idx="3"/>
            <a:endCxn id="312" idx="1"/>
          </p:cNvCxnSpPr>
          <p:nvPr/>
        </p:nvCxnSpPr>
        <p:spPr>
          <a:xfrm>
            <a:off x="4336017" y="3022925"/>
            <a:ext cx="471900" cy="928200"/>
          </a:xfrm>
          <a:prstGeom prst="bentConnector3">
            <a:avLst>
              <a:gd fmla="val 49988" name="adj1"/>
            </a:avLst>
          </a:prstGeom>
          <a:noFill/>
          <a:ln cap="flat" cmpd="sng" w="19050">
            <a:solidFill>
              <a:schemeClr val="dk2"/>
            </a:solidFill>
            <a:prstDash val="solid"/>
            <a:round/>
            <a:headEnd len="med" w="med" type="none"/>
            <a:tailEnd len="med" w="med" type="triangle"/>
          </a:ln>
        </p:spPr>
      </p:cxnSp>
      <p:cxnSp>
        <p:nvCxnSpPr>
          <p:cNvPr id="316" name="Google Shape;316;p41"/>
          <p:cNvCxnSpPr>
            <a:stCxn id="310" idx="3"/>
            <a:endCxn id="311" idx="1"/>
          </p:cNvCxnSpPr>
          <p:nvPr/>
        </p:nvCxnSpPr>
        <p:spPr>
          <a:xfrm>
            <a:off x="6584100" y="2094875"/>
            <a:ext cx="471900" cy="928200"/>
          </a:xfrm>
          <a:prstGeom prst="bentConnector3">
            <a:avLst>
              <a:gd fmla="val 49989" name="adj1"/>
            </a:avLst>
          </a:prstGeom>
          <a:noFill/>
          <a:ln cap="flat" cmpd="sng" w="19050">
            <a:solidFill>
              <a:schemeClr val="dk2"/>
            </a:solidFill>
            <a:prstDash val="solid"/>
            <a:round/>
            <a:headEnd len="med" w="med" type="none"/>
            <a:tailEnd len="med" w="med" type="triangle"/>
          </a:ln>
        </p:spPr>
      </p:cxnSp>
      <p:cxnSp>
        <p:nvCxnSpPr>
          <p:cNvPr id="317" name="Google Shape;317;p41"/>
          <p:cNvCxnSpPr>
            <a:stCxn id="312" idx="3"/>
            <a:endCxn id="311" idx="1"/>
          </p:cNvCxnSpPr>
          <p:nvPr/>
        </p:nvCxnSpPr>
        <p:spPr>
          <a:xfrm flipH="1" rot="10800000">
            <a:off x="6584100" y="3022870"/>
            <a:ext cx="471900" cy="928200"/>
          </a:xfrm>
          <a:prstGeom prst="bentConnector3">
            <a:avLst>
              <a:gd fmla="val 49989"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Control</a:t>
            </a:r>
            <a:endParaRPr>
              <a:solidFill>
                <a:srgbClr val="005AC0"/>
              </a:solidFill>
              <a:latin typeface="Montserrat SemiBold"/>
              <a:ea typeface="Montserrat SemiBold"/>
              <a:cs typeface="Montserrat SemiBold"/>
              <a:sym typeface="Montserrat SemiBold"/>
            </a:endParaRPr>
          </a:p>
        </p:txBody>
      </p:sp>
      <p:sp>
        <p:nvSpPr>
          <p:cNvPr id="323" name="Google Shape;323;p42"/>
          <p:cNvSpPr/>
          <p:nvPr/>
        </p:nvSpPr>
        <p:spPr>
          <a:xfrm rot="-1716988">
            <a:off x="2768223" y="2452809"/>
            <a:ext cx="914512" cy="237894"/>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rot="1839256">
            <a:off x="5457013" y="2452900"/>
            <a:ext cx="914375" cy="237699"/>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rot="5397480">
            <a:off x="4368752" y="2611662"/>
            <a:ext cx="409200" cy="241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Control</a:t>
            </a:r>
            <a:endParaRPr i="1">
              <a:latin typeface="Montserrat"/>
              <a:ea typeface="Montserrat"/>
              <a:cs typeface="Montserrat"/>
              <a:sym typeface="Montserrat"/>
            </a:endParaRPr>
          </a:p>
        </p:txBody>
      </p:sp>
      <p:pic>
        <p:nvPicPr>
          <p:cNvPr id="327" name="Google Shape;327;p42"/>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328" name="Google Shape;328;p42"/>
          <p:cNvPicPr preferRelativeResize="0"/>
          <p:nvPr/>
        </p:nvPicPr>
        <p:blipFill rotWithShape="1">
          <a:blip r:embed="rId3">
            <a:alphaModFix/>
          </a:blip>
          <a:srcRect b="25803" l="40668" r="39343" t="43246"/>
          <a:stretch/>
        </p:blipFill>
        <p:spPr>
          <a:xfrm>
            <a:off x="4467875" y="2042050"/>
            <a:ext cx="208250" cy="322450"/>
          </a:xfrm>
          <a:prstGeom prst="rect">
            <a:avLst/>
          </a:prstGeom>
          <a:noFill/>
          <a:ln>
            <a:noFill/>
          </a:ln>
        </p:spPr>
      </p:pic>
      <p:pic>
        <p:nvPicPr>
          <p:cNvPr id="329" name="Google Shape;329;p42"/>
          <p:cNvPicPr preferRelativeResize="0"/>
          <p:nvPr/>
        </p:nvPicPr>
        <p:blipFill rotWithShape="1">
          <a:blip r:embed="rId3">
            <a:alphaModFix/>
          </a:blip>
          <a:srcRect b="25803" l="40668" r="39343" t="43246"/>
          <a:stretch/>
        </p:blipFill>
        <p:spPr>
          <a:xfrm>
            <a:off x="4259625" y="1872000"/>
            <a:ext cx="208250" cy="322450"/>
          </a:xfrm>
          <a:prstGeom prst="rect">
            <a:avLst/>
          </a:prstGeom>
          <a:noFill/>
          <a:ln>
            <a:noFill/>
          </a:ln>
        </p:spPr>
      </p:pic>
      <p:pic>
        <p:nvPicPr>
          <p:cNvPr id="330" name="Google Shape;330;p42"/>
          <p:cNvPicPr preferRelativeResize="0"/>
          <p:nvPr/>
        </p:nvPicPr>
        <p:blipFill rotWithShape="1">
          <a:blip r:embed="rId3">
            <a:alphaModFix/>
          </a:blip>
          <a:srcRect b="25803" l="40668" r="39343" t="43246"/>
          <a:stretch/>
        </p:blipFill>
        <p:spPr>
          <a:xfrm>
            <a:off x="4676125" y="1872000"/>
            <a:ext cx="208250" cy="322450"/>
          </a:xfrm>
          <a:prstGeom prst="rect">
            <a:avLst/>
          </a:prstGeom>
          <a:noFill/>
          <a:ln>
            <a:noFill/>
          </a:ln>
        </p:spPr>
      </p:pic>
      <p:cxnSp>
        <p:nvCxnSpPr>
          <p:cNvPr id="331" name="Google Shape;331;p42"/>
          <p:cNvCxnSpPr>
            <a:stCxn id="330" idx="3"/>
            <a:endCxn id="329" idx="1"/>
          </p:cNvCxnSpPr>
          <p:nvPr/>
        </p:nvCxnSpPr>
        <p:spPr>
          <a:xfrm flipH="1">
            <a:off x="4259775" y="2033225"/>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332" name="Google Shape;332;p42"/>
          <p:cNvSpPr/>
          <p:nvPr/>
        </p:nvSpPr>
        <p:spPr>
          <a:xfrm>
            <a:off x="3685200"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a:solidFill>
                  <a:srgbClr val="005AC0"/>
                </a:solidFill>
                <a:latin typeface="Montserrat SemiBold"/>
                <a:ea typeface="Montserrat SemiBold"/>
                <a:cs typeface="Montserrat SemiBold"/>
                <a:sym typeface="Montserrat SemiBold"/>
              </a:rPr>
              <a:t>Treatment 2</a:t>
            </a:r>
            <a:endParaRPr i="1">
              <a:latin typeface="Montserrat"/>
              <a:ea typeface="Montserrat"/>
              <a:cs typeface="Montserrat"/>
              <a:sym typeface="Montserrat"/>
            </a:endParaRPr>
          </a:p>
        </p:txBody>
      </p:sp>
      <p:pic>
        <p:nvPicPr>
          <p:cNvPr id="333" name="Google Shape;333;p42"/>
          <p:cNvPicPr preferRelativeResize="0"/>
          <p:nvPr/>
        </p:nvPicPr>
        <p:blipFill rotWithShape="1">
          <a:blip r:embed="rId3">
            <a:alphaModFix/>
          </a:blip>
          <a:srcRect b="25803" l="40668" r="39343" t="43246"/>
          <a:stretch/>
        </p:blipFill>
        <p:spPr>
          <a:xfrm>
            <a:off x="4469225" y="3580350"/>
            <a:ext cx="208250" cy="322450"/>
          </a:xfrm>
          <a:prstGeom prst="rect">
            <a:avLst/>
          </a:prstGeom>
          <a:noFill/>
          <a:ln>
            <a:noFill/>
          </a:ln>
        </p:spPr>
      </p:pic>
      <p:pic>
        <p:nvPicPr>
          <p:cNvPr id="334" name="Google Shape;334;p42"/>
          <p:cNvPicPr preferRelativeResize="0"/>
          <p:nvPr/>
        </p:nvPicPr>
        <p:blipFill rotWithShape="1">
          <a:blip r:embed="rId3">
            <a:alphaModFix/>
          </a:blip>
          <a:srcRect b="25803" l="40668" r="39343" t="43246"/>
          <a:stretch/>
        </p:blipFill>
        <p:spPr>
          <a:xfrm>
            <a:off x="4469225" y="3902800"/>
            <a:ext cx="208250" cy="322450"/>
          </a:xfrm>
          <a:prstGeom prst="rect">
            <a:avLst/>
          </a:prstGeom>
          <a:noFill/>
          <a:ln>
            <a:noFill/>
          </a:ln>
        </p:spPr>
      </p:pic>
      <p:pic>
        <p:nvPicPr>
          <p:cNvPr id="335" name="Google Shape;335;p42"/>
          <p:cNvPicPr preferRelativeResize="0"/>
          <p:nvPr/>
        </p:nvPicPr>
        <p:blipFill rotWithShape="1">
          <a:blip r:embed="rId3">
            <a:alphaModFix/>
          </a:blip>
          <a:srcRect b="25803" l="40668" r="39343" t="43246"/>
          <a:stretch/>
        </p:blipFill>
        <p:spPr>
          <a:xfrm>
            <a:off x="4260975" y="3732750"/>
            <a:ext cx="208250" cy="322450"/>
          </a:xfrm>
          <a:prstGeom prst="rect">
            <a:avLst/>
          </a:prstGeom>
          <a:noFill/>
          <a:ln>
            <a:noFill/>
          </a:ln>
        </p:spPr>
      </p:pic>
      <p:pic>
        <p:nvPicPr>
          <p:cNvPr id="336" name="Google Shape;336;p42"/>
          <p:cNvPicPr preferRelativeResize="0"/>
          <p:nvPr/>
        </p:nvPicPr>
        <p:blipFill rotWithShape="1">
          <a:blip r:embed="rId3">
            <a:alphaModFix/>
          </a:blip>
          <a:srcRect b="25803" l="40668" r="39343" t="43246"/>
          <a:stretch/>
        </p:blipFill>
        <p:spPr>
          <a:xfrm>
            <a:off x="4677475" y="3732750"/>
            <a:ext cx="208250" cy="322450"/>
          </a:xfrm>
          <a:prstGeom prst="rect">
            <a:avLst/>
          </a:prstGeom>
          <a:noFill/>
          <a:ln>
            <a:noFill/>
          </a:ln>
        </p:spPr>
      </p:pic>
      <p:cxnSp>
        <p:nvCxnSpPr>
          <p:cNvPr id="337" name="Google Shape;337;p42"/>
          <p:cNvCxnSpPr/>
          <p:nvPr/>
        </p:nvCxnSpPr>
        <p:spPr>
          <a:xfrm flipH="1">
            <a:off x="4236638" y="3867688"/>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338" name="Google Shape;338;p42"/>
          <p:cNvSpPr/>
          <p:nvPr/>
        </p:nvSpPr>
        <p:spPr>
          <a:xfrm>
            <a:off x="6667813"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a:solidFill>
                  <a:srgbClr val="005AC0"/>
                </a:solidFill>
                <a:latin typeface="Montserrat SemiBold"/>
                <a:ea typeface="Montserrat SemiBold"/>
                <a:cs typeface="Montserrat SemiBold"/>
                <a:sym typeface="Montserrat SemiBold"/>
              </a:rPr>
              <a:t>Treatment 3</a:t>
            </a:r>
            <a:endParaRPr i="1">
              <a:latin typeface="Montserrat"/>
              <a:ea typeface="Montserrat"/>
              <a:cs typeface="Montserrat"/>
              <a:sym typeface="Montserrat"/>
            </a:endParaRPr>
          </a:p>
        </p:txBody>
      </p:sp>
      <p:pic>
        <p:nvPicPr>
          <p:cNvPr id="339" name="Google Shape;339;p42"/>
          <p:cNvPicPr preferRelativeResize="0"/>
          <p:nvPr/>
        </p:nvPicPr>
        <p:blipFill rotWithShape="1">
          <a:blip r:embed="rId3">
            <a:alphaModFix/>
          </a:blip>
          <a:srcRect b="25803" l="40668" r="39343" t="43246"/>
          <a:stretch/>
        </p:blipFill>
        <p:spPr>
          <a:xfrm>
            <a:off x="7451838" y="3580350"/>
            <a:ext cx="208250" cy="322450"/>
          </a:xfrm>
          <a:prstGeom prst="rect">
            <a:avLst/>
          </a:prstGeom>
          <a:noFill/>
          <a:ln>
            <a:noFill/>
          </a:ln>
        </p:spPr>
      </p:pic>
      <p:pic>
        <p:nvPicPr>
          <p:cNvPr id="340" name="Google Shape;340;p42"/>
          <p:cNvPicPr preferRelativeResize="0"/>
          <p:nvPr/>
        </p:nvPicPr>
        <p:blipFill rotWithShape="1">
          <a:blip r:embed="rId3">
            <a:alphaModFix/>
          </a:blip>
          <a:srcRect b="25803" l="40668" r="39343" t="43246"/>
          <a:stretch/>
        </p:blipFill>
        <p:spPr>
          <a:xfrm>
            <a:off x="7451838" y="3902800"/>
            <a:ext cx="208250" cy="322450"/>
          </a:xfrm>
          <a:prstGeom prst="rect">
            <a:avLst/>
          </a:prstGeom>
          <a:noFill/>
          <a:ln>
            <a:noFill/>
          </a:ln>
        </p:spPr>
      </p:pic>
      <p:pic>
        <p:nvPicPr>
          <p:cNvPr id="341" name="Google Shape;341;p42"/>
          <p:cNvPicPr preferRelativeResize="0"/>
          <p:nvPr/>
        </p:nvPicPr>
        <p:blipFill rotWithShape="1">
          <a:blip r:embed="rId3">
            <a:alphaModFix/>
          </a:blip>
          <a:srcRect b="25803" l="40668" r="39343" t="43246"/>
          <a:stretch/>
        </p:blipFill>
        <p:spPr>
          <a:xfrm>
            <a:off x="7243588" y="3732750"/>
            <a:ext cx="208250" cy="322450"/>
          </a:xfrm>
          <a:prstGeom prst="rect">
            <a:avLst/>
          </a:prstGeom>
          <a:noFill/>
          <a:ln>
            <a:noFill/>
          </a:ln>
        </p:spPr>
      </p:pic>
      <p:pic>
        <p:nvPicPr>
          <p:cNvPr id="342" name="Google Shape;342;p42"/>
          <p:cNvPicPr preferRelativeResize="0"/>
          <p:nvPr/>
        </p:nvPicPr>
        <p:blipFill rotWithShape="1">
          <a:blip r:embed="rId3">
            <a:alphaModFix/>
          </a:blip>
          <a:srcRect b="25803" l="40668" r="39343" t="43246"/>
          <a:stretch/>
        </p:blipFill>
        <p:spPr>
          <a:xfrm>
            <a:off x="7660088" y="3732750"/>
            <a:ext cx="208250" cy="322450"/>
          </a:xfrm>
          <a:prstGeom prst="rect">
            <a:avLst/>
          </a:prstGeom>
          <a:noFill/>
          <a:ln>
            <a:noFill/>
          </a:ln>
        </p:spPr>
      </p:pic>
      <p:cxnSp>
        <p:nvCxnSpPr>
          <p:cNvPr id="343" name="Google Shape;343;p42"/>
          <p:cNvCxnSpPr/>
          <p:nvPr/>
        </p:nvCxnSpPr>
        <p:spPr>
          <a:xfrm flipH="1">
            <a:off x="7243738" y="3867700"/>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344" name="Google Shape;344;p42"/>
          <p:cNvSpPr/>
          <p:nvPr/>
        </p:nvSpPr>
        <p:spPr>
          <a:xfrm>
            <a:off x="702588"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Treatment 1</a:t>
            </a:r>
            <a:endParaRPr i="1">
              <a:latin typeface="Montserrat"/>
              <a:ea typeface="Montserrat"/>
              <a:cs typeface="Montserrat"/>
              <a:sym typeface="Montserrat"/>
            </a:endParaRPr>
          </a:p>
        </p:txBody>
      </p:sp>
      <p:pic>
        <p:nvPicPr>
          <p:cNvPr id="345" name="Google Shape;345;p42"/>
          <p:cNvPicPr preferRelativeResize="0"/>
          <p:nvPr/>
        </p:nvPicPr>
        <p:blipFill rotWithShape="1">
          <a:blip r:embed="rId3">
            <a:alphaModFix/>
          </a:blip>
          <a:srcRect b="25803" l="40668" r="39343" t="43246"/>
          <a:stretch/>
        </p:blipFill>
        <p:spPr>
          <a:xfrm>
            <a:off x="1486613" y="3580350"/>
            <a:ext cx="208250" cy="322450"/>
          </a:xfrm>
          <a:prstGeom prst="rect">
            <a:avLst/>
          </a:prstGeom>
          <a:noFill/>
          <a:ln>
            <a:noFill/>
          </a:ln>
        </p:spPr>
      </p:pic>
      <p:pic>
        <p:nvPicPr>
          <p:cNvPr id="346" name="Google Shape;346;p42"/>
          <p:cNvPicPr preferRelativeResize="0"/>
          <p:nvPr/>
        </p:nvPicPr>
        <p:blipFill rotWithShape="1">
          <a:blip r:embed="rId3">
            <a:alphaModFix/>
          </a:blip>
          <a:srcRect b="25803" l="40668" r="39343" t="43246"/>
          <a:stretch/>
        </p:blipFill>
        <p:spPr>
          <a:xfrm>
            <a:off x="1486613" y="3902800"/>
            <a:ext cx="208250" cy="322450"/>
          </a:xfrm>
          <a:prstGeom prst="rect">
            <a:avLst/>
          </a:prstGeom>
          <a:noFill/>
          <a:ln>
            <a:noFill/>
          </a:ln>
        </p:spPr>
      </p:pic>
      <p:pic>
        <p:nvPicPr>
          <p:cNvPr id="347" name="Google Shape;347;p42"/>
          <p:cNvPicPr preferRelativeResize="0"/>
          <p:nvPr/>
        </p:nvPicPr>
        <p:blipFill rotWithShape="1">
          <a:blip r:embed="rId3">
            <a:alphaModFix/>
          </a:blip>
          <a:srcRect b="25803" l="40668" r="39343" t="43246"/>
          <a:stretch/>
        </p:blipFill>
        <p:spPr>
          <a:xfrm>
            <a:off x="1278363" y="3732750"/>
            <a:ext cx="208250" cy="322450"/>
          </a:xfrm>
          <a:prstGeom prst="rect">
            <a:avLst/>
          </a:prstGeom>
          <a:noFill/>
          <a:ln>
            <a:noFill/>
          </a:ln>
        </p:spPr>
      </p:pic>
      <p:pic>
        <p:nvPicPr>
          <p:cNvPr id="348" name="Google Shape;348;p42"/>
          <p:cNvPicPr preferRelativeResize="0"/>
          <p:nvPr/>
        </p:nvPicPr>
        <p:blipFill rotWithShape="1">
          <a:blip r:embed="rId3">
            <a:alphaModFix/>
          </a:blip>
          <a:srcRect b="25803" l="40668" r="39343" t="43246"/>
          <a:stretch/>
        </p:blipFill>
        <p:spPr>
          <a:xfrm>
            <a:off x="1694863" y="3732750"/>
            <a:ext cx="208250" cy="322450"/>
          </a:xfrm>
          <a:prstGeom prst="rect">
            <a:avLst/>
          </a:prstGeom>
          <a:noFill/>
          <a:ln>
            <a:noFill/>
          </a:ln>
        </p:spPr>
      </p:pic>
      <p:cxnSp>
        <p:nvCxnSpPr>
          <p:cNvPr id="349" name="Google Shape;349;p42"/>
          <p:cNvCxnSpPr>
            <a:stCxn id="348" idx="3"/>
            <a:endCxn id="347" idx="1"/>
          </p:cNvCxnSpPr>
          <p:nvPr/>
        </p:nvCxnSpPr>
        <p:spPr>
          <a:xfrm flipH="1">
            <a:off x="1278513" y="3893975"/>
            <a:ext cx="624600" cy="600"/>
          </a:xfrm>
          <a:prstGeom prst="curvedConnector5">
            <a:avLst>
              <a:gd fmla="val -38124" name="adj1"/>
              <a:gd fmla="val 63258333" name="adj2"/>
              <a:gd fmla="val 138148" name="adj3"/>
            </a:avLst>
          </a:prstGeom>
          <a:noFill/>
          <a:ln cap="flat" cmpd="sng" w="9525">
            <a:solidFill>
              <a:schemeClr val="dk2"/>
            </a:solidFill>
            <a:prstDash val="solid"/>
            <a:round/>
            <a:headEnd len="med" w="med" type="none"/>
            <a:tailEnd len="med" w="med" type="triangle"/>
          </a:ln>
        </p:spPr>
      </p:cxnSp>
      <p:sp>
        <p:nvSpPr>
          <p:cNvPr id="350" name="Google Shape;350;p42"/>
          <p:cNvSpPr txBox="1"/>
          <p:nvPr/>
        </p:nvSpPr>
        <p:spPr>
          <a:xfrm>
            <a:off x="6712975" y="540275"/>
            <a:ext cx="1686000" cy="3822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600">
                <a:solidFill>
                  <a:srgbClr val="FFFFFF"/>
                </a:solidFill>
                <a:latin typeface="Montserrat SemiBold"/>
                <a:ea typeface="Montserrat SemiBold"/>
                <a:cs typeface="Montserrat SemiBold"/>
                <a:sym typeface="Montserrat SemiBold"/>
              </a:rPr>
              <a:t>Pilot Design</a:t>
            </a:r>
            <a:endParaRPr sz="1600">
              <a:solidFill>
                <a:srgbClr val="FFFFFF"/>
              </a:solidFill>
              <a:latin typeface="Montserrat SemiBold"/>
              <a:ea typeface="Montserrat SemiBold"/>
              <a:cs typeface="Montserrat SemiBold"/>
              <a:sym typeface="Montserrat SemiBold"/>
            </a:endParaRPr>
          </a:p>
        </p:txBody>
      </p:sp>
      <p:sp>
        <p:nvSpPr>
          <p:cNvPr id="351" name="Google Shape;351;p42"/>
          <p:cNvSpPr txBox="1"/>
          <p:nvPr/>
        </p:nvSpPr>
        <p:spPr>
          <a:xfrm>
            <a:off x="559675" y="2340375"/>
            <a:ext cx="2207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400"/>
              </a:spcAft>
              <a:buNone/>
            </a:pPr>
            <a:r>
              <a:rPr lang="en" sz="1300">
                <a:solidFill>
                  <a:schemeClr val="dk2"/>
                </a:solidFill>
                <a:latin typeface="Montserrat"/>
                <a:ea typeface="Montserrat"/>
                <a:cs typeface="Montserrat"/>
                <a:sym typeface="Montserrat"/>
              </a:rPr>
              <a:t>3 separate comparisons</a:t>
            </a:r>
            <a:endParaRPr sz="900"/>
          </a:p>
        </p:txBody>
      </p:sp>
      <p:sp>
        <p:nvSpPr>
          <p:cNvPr id="352" name="Google Shape;352;p42"/>
          <p:cNvSpPr txBox="1"/>
          <p:nvPr/>
        </p:nvSpPr>
        <p:spPr>
          <a:xfrm>
            <a:off x="1694875" y="4456150"/>
            <a:ext cx="2776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1 test = less time taken</a:t>
            </a:r>
            <a:endParaRPr>
              <a:solidFill>
                <a:schemeClr val="dk2"/>
              </a:solidFill>
              <a:latin typeface="Montserrat"/>
              <a:ea typeface="Montserrat"/>
              <a:cs typeface="Montserrat"/>
              <a:sym typeface="Montserrat"/>
            </a:endParaRPr>
          </a:p>
        </p:txBody>
      </p:sp>
      <p:sp>
        <p:nvSpPr>
          <p:cNvPr id="353" name="Google Shape;353;p42"/>
          <p:cNvSpPr txBox="1"/>
          <p:nvPr/>
        </p:nvSpPr>
        <p:spPr>
          <a:xfrm>
            <a:off x="5461500" y="1707088"/>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Inter-person variance = lower power</a:t>
            </a:r>
            <a:endParaRPr sz="1200"/>
          </a:p>
        </p:txBody>
      </p:sp>
      <p:sp>
        <p:nvSpPr>
          <p:cNvPr id="354" name="Google Shape;354;p42"/>
          <p:cNvSpPr txBox="1"/>
          <p:nvPr/>
        </p:nvSpPr>
        <p:spPr>
          <a:xfrm>
            <a:off x="5014225" y="4284338"/>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Fewer samples per arm = lower power</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a:t>
            </a:r>
            <a:r>
              <a:rPr lang="en">
                <a:solidFill>
                  <a:srgbClr val="005AC0"/>
                </a:solidFill>
                <a:latin typeface="Montserrat SemiBold"/>
                <a:ea typeface="Montserrat SemiBold"/>
                <a:cs typeface="Montserrat SemiBold"/>
                <a:sym typeface="Montserrat SemiBold"/>
              </a:rPr>
              <a:t>Control</a:t>
            </a:r>
            <a:endParaRPr>
              <a:solidFill>
                <a:srgbClr val="005AC0"/>
              </a:solidFill>
              <a:latin typeface="Montserrat SemiBold"/>
              <a:ea typeface="Montserrat SemiBold"/>
              <a:cs typeface="Montserrat SemiBold"/>
              <a:sym typeface="Montserrat SemiBold"/>
            </a:endParaRPr>
          </a:p>
        </p:txBody>
      </p:sp>
      <p:sp>
        <p:nvSpPr>
          <p:cNvPr id="360" name="Google Shape;360;p43"/>
          <p:cNvSpPr/>
          <p:nvPr/>
        </p:nvSpPr>
        <p:spPr>
          <a:xfrm>
            <a:off x="6667825" y="1644950"/>
            <a:ext cx="1776300" cy="2889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t/>
            </a:r>
            <a:endParaRPr i="1">
              <a:latin typeface="Montserrat"/>
              <a:ea typeface="Montserrat"/>
              <a:cs typeface="Montserrat"/>
              <a:sym typeface="Montserrat"/>
            </a:endParaRPr>
          </a:p>
        </p:txBody>
      </p:sp>
      <p:grpSp>
        <p:nvGrpSpPr>
          <p:cNvPr id="361" name="Google Shape;361;p43"/>
          <p:cNvGrpSpPr/>
          <p:nvPr/>
        </p:nvGrpSpPr>
        <p:grpSpPr>
          <a:xfrm>
            <a:off x="3682558" y="1178150"/>
            <a:ext cx="1776300" cy="1508800"/>
            <a:chOff x="3683850" y="1178150"/>
            <a:chExt cx="1776300" cy="1508800"/>
          </a:xfrm>
        </p:grpSpPr>
        <p:sp>
          <p:nvSpPr>
            <p:cNvPr id="362" name="Google Shape;362;p43"/>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Control</a:t>
              </a:r>
              <a:endParaRPr i="1">
                <a:latin typeface="Montserrat"/>
                <a:ea typeface="Montserrat"/>
                <a:cs typeface="Montserrat"/>
                <a:sym typeface="Montserrat"/>
              </a:endParaRPr>
            </a:p>
          </p:txBody>
        </p:sp>
        <p:pic>
          <p:nvPicPr>
            <p:cNvPr id="363" name="Google Shape;363;p43"/>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364" name="Google Shape;364;p43"/>
            <p:cNvPicPr preferRelativeResize="0"/>
            <p:nvPr/>
          </p:nvPicPr>
          <p:blipFill rotWithShape="1">
            <a:blip r:embed="rId3">
              <a:alphaModFix/>
            </a:blip>
            <a:srcRect b="25803" l="40668" r="39343" t="43246"/>
            <a:stretch/>
          </p:blipFill>
          <p:spPr>
            <a:xfrm>
              <a:off x="4468475" y="2042038"/>
              <a:ext cx="208250" cy="322450"/>
            </a:xfrm>
            <a:prstGeom prst="rect">
              <a:avLst/>
            </a:prstGeom>
            <a:noFill/>
            <a:ln>
              <a:noFill/>
            </a:ln>
          </p:spPr>
        </p:pic>
        <p:pic>
          <p:nvPicPr>
            <p:cNvPr id="365" name="Google Shape;365;p43"/>
            <p:cNvPicPr preferRelativeResize="0"/>
            <p:nvPr/>
          </p:nvPicPr>
          <p:blipFill rotWithShape="1">
            <a:blip r:embed="rId3">
              <a:alphaModFix/>
            </a:blip>
            <a:srcRect b="25803" l="40668" r="39343" t="43246"/>
            <a:stretch/>
          </p:blipFill>
          <p:spPr>
            <a:xfrm>
              <a:off x="4468475" y="2364500"/>
              <a:ext cx="208250" cy="322450"/>
            </a:xfrm>
            <a:prstGeom prst="rect">
              <a:avLst/>
            </a:prstGeom>
            <a:noFill/>
            <a:ln>
              <a:noFill/>
            </a:ln>
          </p:spPr>
        </p:pic>
      </p:grpSp>
      <p:grpSp>
        <p:nvGrpSpPr>
          <p:cNvPr id="366" name="Google Shape;366;p43"/>
          <p:cNvGrpSpPr/>
          <p:nvPr/>
        </p:nvGrpSpPr>
        <p:grpSpPr>
          <a:xfrm>
            <a:off x="3682558" y="2974599"/>
            <a:ext cx="1776300" cy="1508800"/>
            <a:chOff x="3683850" y="1178150"/>
            <a:chExt cx="1776300" cy="1508800"/>
          </a:xfrm>
        </p:grpSpPr>
        <p:sp>
          <p:nvSpPr>
            <p:cNvPr id="367" name="Google Shape;367;p43"/>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Treatment 1</a:t>
              </a:r>
              <a:endParaRPr i="1">
                <a:latin typeface="Montserrat"/>
                <a:ea typeface="Montserrat"/>
                <a:cs typeface="Montserrat"/>
                <a:sym typeface="Montserrat"/>
              </a:endParaRPr>
            </a:p>
          </p:txBody>
        </p:sp>
        <p:pic>
          <p:nvPicPr>
            <p:cNvPr id="368" name="Google Shape;368;p43"/>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369" name="Google Shape;369;p43"/>
            <p:cNvPicPr preferRelativeResize="0"/>
            <p:nvPr/>
          </p:nvPicPr>
          <p:blipFill rotWithShape="1">
            <a:blip r:embed="rId3">
              <a:alphaModFix/>
            </a:blip>
            <a:srcRect b="25803" l="40668" r="39343" t="43246"/>
            <a:stretch/>
          </p:blipFill>
          <p:spPr>
            <a:xfrm>
              <a:off x="4468475" y="2042038"/>
              <a:ext cx="208250" cy="322450"/>
            </a:xfrm>
            <a:prstGeom prst="rect">
              <a:avLst/>
            </a:prstGeom>
            <a:noFill/>
            <a:ln>
              <a:noFill/>
            </a:ln>
          </p:spPr>
        </p:pic>
        <p:pic>
          <p:nvPicPr>
            <p:cNvPr id="370" name="Google Shape;370;p43"/>
            <p:cNvPicPr preferRelativeResize="0"/>
            <p:nvPr/>
          </p:nvPicPr>
          <p:blipFill rotWithShape="1">
            <a:blip r:embed="rId3">
              <a:alphaModFix/>
            </a:blip>
            <a:srcRect b="25803" l="40668" r="39343" t="43246"/>
            <a:stretch/>
          </p:blipFill>
          <p:spPr>
            <a:xfrm>
              <a:off x="4468475" y="2364500"/>
              <a:ext cx="208250" cy="322450"/>
            </a:xfrm>
            <a:prstGeom prst="rect">
              <a:avLst/>
            </a:prstGeom>
            <a:noFill/>
            <a:ln>
              <a:noFill/>
            </a:ln>
          </p:spPr>
        </p:pic>
      </p:grpSp>
      <p:sp>
        <p:nvSpPr>
          <p:cNvPr id="371" name="Google Shape;371;p43"/>
          <p:cNvSpPr txBox="1"/>
          <p:nvPr/>
        </p:nvSpPr>
        <p:spPr>
          <a:xfrm>
            <a:off x="6712975" y="540275"/>
            <a:ext cx="1686000" cy="3822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600">
                <a:solidFill>
                  <a:srgbClr val="FFFFFF"/>
                </a:solidFill>
                <a:latin typeface="Montserrat SemiBold"/>
                <a:ea typeface="Montserrat SemiBold"/>
                <a:cs typeface="Montserrat SemiBold"/>
                <a:sym typeface="Montserrat SemiBold"/>
              </a:rPr>
              <a:t>New</a:t>
            </a:r>
            <a:r>
              <a:rPr lang="en" sz="1600">
                <a:solidFill>
                  <a:srgbClr val="FFFFFF"/>
                </a:solidFill>
                <a:latin typeface="Montserrat SemiBold"/>
                <a:ea typeface="Montserrat SemiBold"/>
                <a:cs typeface="Montserrat SemiBold"/>
                <a:sym typeface="Montserrat SemiBold"/>
              </a:rPr>
              <a:t> Design</a:t>
            </a:r>
            <a:endParaRPr sz="1600">
              <a:solidFill>
                <a:srgbClr val="FFFFFF"/>
              </a:solidFill>
              <a:latin typeface="Montserrat SemiBold"/>
              <a:ea typeface="Montserrat SemiBold"/>
              <a:cs typeface="Montserrat SemiBold"/>
              <a:sym typeface="Montserrat SemiBold"/>
            </a:endParaRPr>
          </a:p>
        </p:txBody>
      </p:sp>
      <p:sp>
        <p:nvSpPr>
          <p:cNvPr id="372" name="Google Shape;372;p43"/>
          <p:cNvSpPr/>
          <p:nvPr/>
        </p:nvSpPr>
        <p:spPr>
          <a:xfrm>
            <a:off x="767625" y="1644825"/>
            <a:ext cx="1776300" cy="2889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t/>
            </a:r>
            <a:endParaRPr i="1">
              <a:latin typeface="Montserrat"/>
              <a:ea typeface="Montserrat"/>
              <a:cs typeface="Montserrat"/>
              <a:sym typeface="Montserrat"/>
            </a:endParaRPr>
          </a:p>
        </p:txBody>
      </p:sp>
      <p:cxnSp>
        <p:nvCxnSpPr>
          <p:cNvPr id="373" name="Google Shape;373;p43"/>
          <p:cNvCxnSpPr/>
          <p:nvPr/>
        </p:nvCxnSpPr>
        <p:spPr>
          <a:xfrm>
            <a:off x="2607925" y="1885613"/>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4" name="Google Shape;374;p43"/>
          <p:cNvCxnSpPr/>
          <p:nvPr/>
        </p:nvCxnSpPr>
        <p:spPr>
          <a:xfrm>
            <a:off x="4702725" y="1885613"/>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5" name="Google Shape;375;p43"/>
          <p:cNvCxnSpPr/>
          <p:nvPr/>
        </p:nvCxnSpPr>
        <p:spPr>
          <a:xfrm>
            <a:off x="2608900" y="221068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6" name="Google Shape;376;p43"/>
          <p:cNvCxnSpPr/>
          <p:nvPr/>
        </p:nvCxnSpPr>
        <p:spPr>
          <a:xfrm>
            <a:off x="4703700" y="221068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7" name="Google Shape;377;p43"/>
          <p:cNvCxnSpPr/>
          <p:nvPr/>
        </p:nvCxnSpPr>
        <p:spPr>
          <a:xfrm>
            <a:off x="2608900" y="252903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8" name="Google Shape;378;p43"/>
          <p:cNvCxnSpPr/>
          <p:nvPr/>
        </p:nvCxnSpPr>
        <p:spPr>
          <a:xfrm>
            <a:off x="4703700" y="252903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79" name="Google Shape;379;p43"/>
          <p:cNvCxnSpPr/>
          <p:nvPr/>
        </p:nvCxnSpPr>
        <p:spPr>
          <a:xfrm>
            <a:off x="2608900" y="3687762"/>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80" name="Google Shape;380;p43"/>
          <p:cNvCxnSpPr/>
          <p:nvPr/>
        </p:nvCxnSpPr>
        <p:spPr>
          <a:xfrm>
            <a:off x="4703700" y="3687762"/>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81" name="Google Shape;381;p43"/>
          <p:cNvCxnSpPr/>
          <p:nvPr/>
        </p:nvCxnSpPr>
        <p:spPr>
          <a:xfrm>
            <a:off x="2608900" y="4003725"/>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82" name="Google Shape;382;p43"/>
          <p:cNvCxnSpPr/>
          <p:nvPr/>
        </p:nvCxnSpPr>
        <p:spPr>
          <a:xfrm>
            <a:off x="4703700" y="4003725"/>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83" name="Google Shape;383;p43"/>
          <p:cNvCxnSpPr/>
          <p:nvPr/>
        </p:nvCxnSpPr>
        <p:spPr>
          <a:xfrm>
            <a:off x="2608900" y="4328800"/>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384" name="Google Shape;384;p43"/>
          <p:cNvCxnSpPr/>
          <p:nvPr/>
        </p:nvCxnSpPr>
        <p:spPr>
          <a:xfrm>
            <a:off x="4703700" y="4328800"/>
            <a:ext cx="1828800" cy="3000"/>
          </a:xfrm>
          <a:prstGeom prst="straightConnector1">
            <a:avLst/>
          </a:prstGeom>
          <a:noFill/>
          <a:ln cap="flat" cmpd="sng" w="9525">
            <a:solidFill>
              <a:schemeClr val="dk2"/>
            </a:solidFill>
            <a:prstDash val="dash"/>
            <a:round/>
            <a:headEnd len="med" w="med" type="none"/>
            <a:tailEnd len="med" w="med" type="triangle"/>
          </a:ln>
        </p:spPr>
      </p:cxnSp>
      <p:pic>
        <p:nvPicPr>
          <p:cNvPr id="385" name="Google Shape;385;p43"/>
          <p:cNvPicPr preferRelativeResize="0"/>
          <p:nvPr/>
        </p:nvPicPr>
        <p:blipFill>
          <a:blip r:embed="rId4">
            <a:alphaModFix/>
          </a:blip>
          <a:stretch>
            <a:fillRect/>
          </a:stretch>
        </p:blipFill>
        <p:spPr>
          <a:xfrm>
            <a:off x="7169216" y="3131141"/>
            <a:ext cx="773498" cy="572700"/>
          </a:xfrm>
          <a:prstGeom prst="rect">
            <a:avLst/>
          </a:prstGeom>
          <a:noFill/>
          <a:ln>
            <a:noFill/>
          </a:ln>
        </p:spPr>
      </p:pic>
      <p:sp>
        <p:nvSpPr>
          <p:cNvPr id="386" name="Google Shape;386;p43"/>
          <p:cNvSpPr txBox="1"/>
          <p:nvPr/>
        </p:nvSpPr>
        <p:spPr>
          <a:xfrm>
            <a:off x="767625" y="1178150"/>
            <a:ext cx="1776300" cy="4485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Pre Test</a:t>
            </a:r>
            <a:endParaRPr>
              <a:solidFill>
                <a:srgbClr val="FFFFFF"/>
              </a:solidFill>
              <a:latin typeface="Montserrat SemiBold"/>
              <a:ea typeface="Montserrat SemiBold"/>
              <a:cs typeface="Montserrat SemiBold"/>
              <a:sym typeface="Montserrat SemiBold"/>
            </a:endParaRPr>
          </a:p>
        </p:txBody>
      </p:sp>
      <p:sp>
        <p:nvSpPr>
          <p:cNvPr id="387" name="Google Shape;387;p43"/>
          <p:cNvSpPr txBox="1"/>
          <p:nvPr/>
        </p:nvSpPr>
        <p:spPr>
          <a:xfrm>
            <a:off x="6667825" y="1179800"/>
            <a:ext cx="1776300" cy="4485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Post </a:t>
            </a:r>
            <a:r>
              <a:rPr lang="en">
                <a:solidFill>
                  <a:srgbClr val="FFFFFF"/>
                </a:solidFill>
                <a:latin typeface="Montserrat SemiBold"/>
                <a:ea typeface="Montserrat SemiBold"/>
                <a:cs typeface="Montserrat SemiBold"/>
                <a:sym typeface="Montserrat SemiBold"/>
              </a:rPr>
              <a:t>Test</a:t>
            </a:r>
            <a:endParaRPr>
              <a:solidFill>
                <a:srgbClr val="FFFFFF"/>
              </a:solidFill>
              <a:latin typeface="Montserrat SemiBold"/>
              <a:ea typeface="Montserrat SemiBold"/>
              <a:cs typeface="Montserrat SemiBold"/>
              <a:sym typeface="Montserrat SemiBold"/>
            </a:endParaRPr>
          </a:p>
        </p:txBody>
      </p:sp>
      <p:sp>
        <p:nvSpPr>
          <p:cNvPr id="388" name="Google Shape;388;p43"/>
          <p:cNvSpPr txBox="1"/>
          <p:nvPr/>
        </p:nvSpPr>
        <p:spPr>
          <a:xfrm>
            <a:off x="6961975" y="2794575"/>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3-4 Tactics</a:t>
            </a:r>
            <a:endParaRPr/>
          </a:p>
        </p:txBody>
      </p:sp>
      <p:pic>
        <p:nvPicPr>
          <p:cNvPr id="389" name="Google Shape;389;p43"/>
          <p:cNvPicPr preferRelativeResize="0"/>
          <p:nvPr/>
        </p:nvPicPr>
        <p:blipFill>
          <a:blip r:embed="rId5">
            <a:alphaModFix/>
          </a:blip>
          <a:stretch>
            <a:fillRect/>
          </a:stretch>
        </p:blipFill>
        <p:spPr>
          <a:xfrm>
            <a:off x="7125662" y="2114251"/>
            <a:ext cx="860619" cy="572700"/>
          </a:xfrm>
          <a:prstGeom prst="rect">
            <a:avLst/>
          </a:prstGeom>
          <a:noFill/>
          <a:ln>
            <a:noFill/>
          </a:ln>
        </p:spPr>
      </p:pic>
      <p:sp>
        <p:nvSpPr>
          <p:cNvPr id="390" name="Google Shape;390;p43"/>
          <p:cNvSpPr txBox="1"/>
          <p:nvPr/>
        </p:nvSpPr>
        <p:spPr>
          <a:xfrm>
            <a:off x="6961975" y="1732450"/>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2</a:t>
            </a:r>
            <a:r>
              <a:rPr lang="en">
                <a:solidFill>
                  <a:srgbClr val="005AC0"/>
                </a:solidFill>
                <a:latin typeface="Montserrat SemiBold"/>
                <a:ea typeface="Montserrat SemiBold"/>
                <a:cs typeface="Montserrat SemiBold"/>
                <a:sym typeface="Montserrat SemiBold"/>
              </a:rPr>
              <a:t> Truths</a:t>
            </a:r>
            <a:endParaRPr/>
          </a:p>
        </p:txBody>
      </p:sp>
      <p:pic>
        <p:nvPicPr>
          <p:cNvPr id="391" name="Google Shape;391;p43"/>
          <p:cNvPicPr preferRelativeResize="0"/>
          <p:nvPr/>
        </p:nvPicPr>
        <p:blipFill>
          <a:blip r:embed="rId6">
            <a:alphaModFix/>
          </a:blip>
          <a:stretch>
            <a:fillRect/>
          </a:stretch>
        </p:blipFill>
        <p:spPr>
          <a:xfrm>
            <a:off x="7074313" y="3783478"/>
            <a:ext cx="963328" cy="639925"/>
          </a:xfrm>
          <a:prstGeom prst="rect">
            <a:avLst/>
          </a:prstGeom>
          <a:noFill/>
          <a:ln>
            <a:noFill/>
          </a:ln>
        </p:spPr>
      </p:pic>
      <p:sp>
        <p:nvSpPr>
          <p:cNvPr id="392" name="Google Shape;392;p43"/>
          <p:cNvSpPr txBox="1"/>
          <p:nvPr/>
        </p:nvSpPr>
        <p:spPr>
          <a:xfrm>
            <a:off x="1061775" y="2794575"/>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3-4 Tactics</a:t>
            </a:r>
            <a:endParaRPr/>
          </a:p>
        </p:txBody>
      </p:sp>
      <p:sp>
        <p:nvSpPr>
          <p:cNvPr id="393" name="Google Shape;393;p43"/>
          <p:cNvSpPr txBox="1"/>
          <p:nvPr/>
        </p:nvSpPr>
        <p:spPr>
          <a:xfrm>
            <a:off x="1061775" y="1732450"/>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2 Truths</a:t>
            </a:r>
            <a:endParaRPr/>
          </a:p>
        </p:txBody>
      </p:sp>
      <p:pic>
        <p:nvPicPr>
          <p:cNvPr id="394" name="Google Shape;394;p43"/>
          <p:cNvPicPr preferRelativeResize="0"/>
          <p:nvPr/>
        </p:nvPicPr>
        <p:blipFill rotWithShape="1">
          <a:blip r:embed="rId7">
            <a:alphaModFix/>
          </a:blip>
          <a:srcRect b="0" l="0" r="0" t="31067"/>
          <a:stretch/>
        </p:blipFill>
        <p:spPr>
          <a:xfrm>
            <a:off x="1269013" y="3140905"/>
            <a:ext cx="773500" cy="553195"/>
          </a:xfrm>
          <a:prstGeom prst="rect">
            <a:avLst/>
          </a:prstGeom>
          <a:noFill/>
          <a:ln>
            <a:noFill/>
          </a:ln>
        </p:spPr>
      </p:pic>
      <p:pic>
        <p:nvPicPr>
          <p:cNvPr id="395" name="Google Shape;395;p43"/>
          <p:cNvPicPr preferRelativeResize="0"/>
          <p:nvPr/>
        </p:nvPicPr>
        <p:blipFill>
          <a:blip r:embed="rId8">
            <a:alphaModFix/>
          </a:blip>
          <a:stretch>
            <a:fillRect/>
          </a:stretch>
        </p:blipFill>
        <p:spPr>
          <a:xfrm>
            <a:off x="1269013" y="3767287"/>
            <a:ext cx="773500" cy="672298"/>
          </a:xfrm>
          <a:prstGeom prst="rect">
            <a:avLst/>
          </a:prstGeom>
          <a:noFill/>
          <a:ln>
            <a:noFill/>
          </a:ln>
        </p:spPr>
      </p:pic>
      <p:pic>
        <p:nvPicPr>
          <p:cNvPr id="396" name="Google Shape;396;p43"/>
          <p:cNvPicPr preferRelativeResize="0"/>
          <p:nvPr/>
        </p:nvPicPr>
        <p:blipFill>
          <a:blip r:embed="rId9">
            <a:alphaModFix/>
          </a:blip>
          <a:stretch>
            <a:fillRect/>
          </a:stretch>
        </p:blipFill>
        <p:spPr>
          <a:xfrm>
            <a:off x="1174113" y="2062926"/>
            <a:ext cx="963326" cy="641700"/>
          </a:xfrm>
          <a:prstGeom prst="rect">
            <a:avLst/>
          </a:prstGeom>
          <a:noFill/>
          <a:ln>
            <a:noFill/>
          </a:ln>
        </p:spPr>
      </p:pic>
      <p:sp>
        <p:nvSpPr>
          <p:cNvPr id="397" name="Google Shape;397;p43"/>
          <p:cNvSpPr txBox="1"/>
          <p:nvPr/>
        </p:nvSpPr>
        <p:spPr>
          <a:xfrm>
            <a:off x="3257600" y="4474800"/>
            <a:ext cx="26262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Matched results = higher power</a:t>
            </a:r>
            <a:endParaRPr>
              <a:solidFill>
                <a:schemeClr val="dk2"/>
              </a:solidFill>
              <a:latin typeface="Montserrat"/>
              <a:ea typeface="Montserrat"/>
              <a:cs typeface="Montserrat"/>
              <a:sym typeface="Montserrat"/>
            </a:endParaRPr>
          </a:p>
        </p:txBody>
      </p:sp>
      <p:sp>
        <p:nvSpPr>
          <p:cNvPr id="398" name="Google Shape;398;p43"/>
          <p:cNvSpPr txBox="1"/>
          <p:nvPr/>
        </p:nvSpPr>
        <p:spPr>
          <a:xfrm>
            <a:off x="6167563" y="4439400"/>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2 tests = longer time + need for comparability</a:t>
            </a:r>
            <a:endParaRPr sz="1200"/>
          </a:p>
        </p:txBody>
      </p:sp>
      <p:sp>
        <p:nvSpPr>
          <p:cNvPr id="399" name="Google Shape;399;p43"/>
          <p:cNvSpPr txBox="1"/>
          <p:nvPr/>
        </p:nvSpPr>
        <p:spPr>
          <a:xfrm>
            <a:off x="483538" y="4474800"/>
            <a:ext cx="23445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a:solidFill>
                  <a:schemeClr val="dk2"/>
                </a:solidFill>
                <a:latin typeface="Montserrat"/>
                <a:ea typeface="Montserrat"/>
                <a:cs typeface="Montserrat"/>
                <a:sym typeface="Montserrat"/>
              </a:rPr>
              <a:t>Questions are stratified, then randomized</a:t>
            </a:r>
            <a:endParaRPr>
              <a:solidFill>
                <a:schemeClr val="dk2"/>
              </a:solidFill>
              <a:latin typeface="Montserrat"/>
              <a:ea typeface="Montserrat"/>
              <a:cs typeface="Montserrat"/>
              <a:sym typeface="Montserrat"/>
            </a:endParaRPr>
          </a:p>
        </p:txBody>
      </p:sp>
      <p:sp>
        <p:nvSpPr>
          <p:cNvPr id="400" name="Google Shape;400;p43"/>
          <p:cNvSpPr txBox="1"/>
          <p:nvPr/>
        </p:nvSpPr>
        <p:spPr>
          <a:xfrm>
            <a:off x="2965700" y="845000"/>
            <a:ext cx="321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More</a:t>
            </a:r>
            <a:r>
              <a:rPr lang="en">
                <a:solidFill>
                  <a:schemeClr val="dk2"/>
                </a:solidFill>
                <a:latin typeface="Montserrat"/>
                <a:ea typeface="Montserrat"/>
                <a:cs typeface="Montserrat"/>
                <a:sym typeface="Montserrat"/>
              </a:rPr>
              <a:t> samples = more power</a:t>
            </a:r>
            <a:endParaRPr>
              <a:solidFill>
                <a:schemeClr val="dk2"/>
              </a:solidFill>
              <a:latin typeface="Montserrat"/>
              <a:ea typeface="Montserrat"/>
              <a:cs typeface="Montserrat"/>
              <a:sym typeface="Montserrat"/>
            </a:endParaRPr>
          </a:p>
        </p:txBody>
      </p:sp>
      <p:sp>
        <p:nvSpPr>
          <p:cNvPr id="401" name="Google Shape;401;p43"/>
          <p:cNvSpPr txBox="1"/>
          <p:nvPr/>
        </p:nvSpPr>
        <p:spPr>
          <a:xfrm>
            <a:off x="4532313" y="1885625"/>
            <a:ext cx="204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Lower variance</a:t>
            </a:r>
            <a:endParaRPr>
              <a:solidFill>
                <a:schemeClr val="dk2"/>
              </a:solidFill>
              <a:latin typeface="Montserrat"/>
              <a:ea typeface="Montserrat"/>
              <a:cs typeface="Montserrat"/>
              <a:sym typeface="Montserrat"/>
            </a:endParaRPr>
          </a:p>
        </p:txBody>
      </p:sp>
      <p:sp>
        <p:nvSpPr>
          <p:cNvPr id="402" name="Google Shape;402;p43"/>
          <p:cNvSpPr txBox="1"/>
          <p:nvPr/>
        </p:nvSpPr>
        <p:spPr>
          <a:xfrm>
            <a:off x="2965700" y="2651699"/>
            <a:ext cx="2704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More treatment units</a:t>
            </a:r>
            <a:endParaRPr>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rst Draf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